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handoutMasterIdLst>
    <p:handoutMasterId r:id="rId37"/>
  </p:handoutMasterIdLst>
  <p:sldIdLst>
    <p:sldId id="258" r:id="rId2"/>
    <p:sldId id="308" r:id="rId3"/>
    <p:sldId id="316" r:id="rId4"/>
    <p:sldId id="309" r:id="rId5"/>
    <p:sldId id="270" r:id="rId6"/>
    <p:sldId id="323" r:id="rId7"/>
    <p:sldId id="26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2" r:id="rId16"/>
    <p:sldId id="331" r:id="rId17"/>
    <p:sldId id="351" r:id="rId18"/>
    <p:sldId id="333" r:id="rId19"/>
    <p:sldId id="334" r:id="rId20"/>
    <p:sldId id="335" r:id="rId21"/>
    <p:sldId id="336" r:id="rId22"/>
    <p:sldId id="337" r:id="rId23"/>
    <p:sldId id="338" r:id="rId24"/>
    <p:sldId id="342" r:id="rId25"/>
    <p:sldId id="340" r:id="rId26"/>
    <p:sldId id="341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268" r:id="rId36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74"/>
    <a:srgbClr val="233D2D"/>
    <a:srgbClr val="2D51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126" y="-5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F4A350A-782C-488F-A323-8D55DBE17340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82D0197-BA8F-42F7-B91A-F545F5514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4442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442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E6ED4CCD-7B1A-4FC5-873B-37791690C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40FF4-776E-44D1-931B-8D24A4F1E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008CC-4227-4472-8CF8-2E162899F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FCCD2-785C-4A10-8B3B-A1CA1EBBB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BF403-4D69-4F0A-9787-789750EEE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D1065-7149-48FA-BCC0-70B2327CE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0392-ACE6-469D-89D4-7C146A003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1335E-0081-4CF5-A1E9-7F3F15747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FFDF9-69C5-4F11-99C2-D1E38F775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AF6D0-0BB2-4A74-B6FB-7202B66BA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CCF3F-FF4C-484B-B14D-2B1A913B3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6C74D-5D83-4582-845E-6552054E5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4339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339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4339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340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34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34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34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4DE958D-3E5B-43FF-BD42-43AF1F857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9" descr="5147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4221163"/>
            <a:ext cx="4338637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2420938"/>
            <a:ext cx="7921625" cy="4103687"/>
          </a:xfrm>
        </p:spPr>
        <p:txBody>
          <a:bodyPr/>
          <a:lstStyle/>
          <a:p>
            <a:pPr marL="469900" indent="-469900" algn="ctr" eaLnBrk="1" hangingPunct="1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rgbClr val="002774"/>
                </a:solidFill>
              </a:rPr>
              <a:t>Лауреаты </a:t>
            </a:r>
            <a:r>
              <a:rPr lang="en-US" sz="3200" b="1" dirty="0" smtClean="0">
                <a:solidFill>
                  <a:srgbClr val="002774"/>
                </a:solidFill>
              </a:rPr>
              <a:t>X</a:t>
            </a:r>
            <a:r>
              <a:rPr lang="ru-RU" sz="3200" b="1" dirty="0" smtClean="0">
                <a:solidFill>
                  <a:srgbClr val="002774"/>
                </a:solidFill>
              </a:rPr>
              <a:t> </a:t>
            </a:r>
            <a:r>
              <a:rPr lang="ru-RU" sz="3200" b="1" dirty="0">
                <a:solidFill>
                  <a:srgbClr val="002774"/>
                </a:solidFill>
              </a:rPr>
              <a:t>Всероссийского конкурса</a:t>
            </a:r>
          </a:p>
          <a:p>
            <a:pPr marL="469900" indent="-469900" algn="ctr" eaLnBrk="1" hangingPunct="1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3200" b="1" spc="-50" dirty="0">
                <a:solidFill>
                  <a:srgbClr val="002774"/>
                </a:solidFill>
              </a:rPr>
              <a:t>на лучшее издание </a:t>
            </a:r>
            <a:endParaRPr lang="ru-RU" sz="3200" b="1" spc="-50" dirty="0" smtClean="0">
              <a:solidFill>
                <a:srgbClr val="002774"/>
              </a:solidFill>
            </a:endParaRPr>
          </a:p>
          <a:p>
            <a:pPr marL="469900" indent="-469900" algn="ctr" eaLnBrk="1" hangingPunct="1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3200" b="1" spc="-50" dirty="0" smtClean="0">
                <a:solidFill>
                  <a:srgbClr val="002774"/>
                </a:solidFill>
              </a:rPr>
              <a:t>для </a:t>
            </a:r>
            <a:r>
              <a:rPr lang="ru-RU" sz="3200" b="1" spc="-50" dirty="0">
                <a:solidFill>
                  <a:srgbClr val="002774"/>
                </a:solidFill>
              </a:rPr>
              <a:t>слепых </a:t>
            </a:r>
            <a:r>
              <a:rPr lang="ru-RU" sz="3200" b="1" spc="-50" dirty="0" smtClean="0">
                <a:solidFill>
                  <a:srgbClr val="002774"/>
                </a:solidFill>
              </a:rPr>
              <a:t>и слабовидящих</a:t>
            </a:r>
          </a:p>
          <a:p>
            <a:pPr marL="469900" indent="-469900" algn="ctr" eaLnBrk="1" hangingPunct="1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3200" b="1" spc="-50" dirty="0" smtClean="0">
                <a:solidFill>
                  <a:srgbClr val="002774"/>
                </a:solidFill>
              </a:rPr>
              <a:t>«Беречь природы дар бесценный»</a:t>
            </a:r>
            <a:r>
              <a:rPr lang="ru-RU" sz="3200" b="1" dirty="0" smtClean="0">
                <a:solidFill>
                  <a:srgbClr val="002774"/>
                </a:solidFill>
              </a:rPr>
              <a:t> </a:t>
            </a:r>
            <a:endParaRPr lang="ru-RU" sz="3200" b="1" dirty="0">
              <a:solidFill>
                <a:srgbClr val="002774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 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   </a:t>
            </a:r>
            <a:endParaRPr lang="ru-RU" b="1" dirty="0" smtClean="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3203575" y="4508500"/>
            <a:ext cx="5400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b="1" i="1"/>
          </a:p>
        </p:txBody>
      </p:sp>
      <p:pic>
        <p:nvPicPr>
          <p:cNvPr id="3077" name="Рисунок 10" descr="0773c381889fa82482d6f4e40e5dc34e.png"/>
          <p:cNvPicPr>
            <a:picLocks noChangeAspect="1"/>
          </p:cNvPicPr>
          <p:nvPr/>
        </p:nvPicPr>
        <p:blipFill>
          <a:blip r:embed="rId3" cstate="print"/>
          <a:srcRect l="21651" t="32460" r="52626" b="35298"/>
          <a:stretch>
            <a:fillRect/>
          </a:stretch>
        </p:blipFill>
        <p:spPr bwMode="auto">
          <a:xfrm>
            <a:off x="827088" y="836613"/>
            <a:ext cx="115252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218" name="AutoShape 2"/>
          <p:cNvSpPr>
            <a:spLocks noGrp="1" noChangeArrowheads="1"/>
          </p:cNvSpPr>
          <p:nvPr>
            <p:ph type="title"/>
          </p:nvPr>
        </p:nvSpPr>
        <p:spPr>
          <a:xfrm>
            <a:off x="900113" y="836613"/>
            <a:ext cx="8532812" cy="1223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        </a:t>
            </a:r>
            <a:r>
              <a:rPr lang="ru-RU" sz="1600" dirty="0" smtClean="0">
                <a:solidFill>
                  <a:srgbClr val="002060"/>
                </a:solidFill>
              </a:rPr>
              <a:t>Министерство культуры Российской Федерации            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        </a:t>
            </a:r>
            <a:r>
              <a:rPr lang="ru-RU" sz="1400" dirty="0" smtClean="0">
                <a:solidFill>
                  <a:srgbClr val="002060"/>
                </a:solidFill>
              </a:rPr>
              <a:t>Федеральное государственное бюджетное учреждение культуры         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    </a:t>
            </a:r>
            <a:r>
              <a:rPr lang="ru-RU" sz="2000" spc="-20" dirty="0" smtClean="0">
                <a:solidFill>
                  <a:srgbClr val="002060"/>
                </a:solidFill>
              </a:rPr>
              <a:t>«Российская государственная библиотека для слепых»</a:t>
            </a:r>
            <a:br>
              <a:rPr lang="ru-RU" sz="2000" spc="-2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 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3419475" y="404813"/>
            <a:ext cx="5113338" cy="360362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tx1"/>
                </a:solidFill>
              </a:rPr>
              <a:t>                     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/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/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/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                     </a:t>
            </a:r>
            <a:br>
              <a:rPr lang="ru-RU" sz="2800" smtClean="0">
                <a:solidFill>
                  <a:schemeClr val="tx1"/>
                </a:solidFill>
              </a:rPr>
            </a:br>
            <a:endParaRPr lang="ru-RU" sz="180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2349500"/>
            <a:ext cx="4608512" cy="266367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1600" b="1" dirty="0" smtClean="0"/>
              <a:t>за выпуск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600" b="1" dirty="0" smtClean="0"/>
              <a:t>тактильного рукодельного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600" b="1" dirty="0" smtClean="0"/>
              <a:t>издания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000" b="1" dirty="0" smtClean="0"/>
              <a:t>Суворов М. И.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000" b="1" dirty="0" smtClean="0"/>
              <a:t>«Городская сорока»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400" b="1" dirty="0" smtClean="0"/>
              <a:t>     </a:t>
            </a:r>
            <a:endParaRPr lang="ru-RU" sz="900" b="1" i="1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1400" b="1" dirty="0" smtClean="0"/>
              <a:t>Художник-оформитель Ирина </a:t>
            </a:r>
            <a:r>
              <a:rPr lang="ru-RU" sz="1400" b="1" dirty="0" err="1" smtClean="0"/>
              <a:t>Бученова</a:t>
            </a:r>
            <a:endParaRPr lang="ru-RU" sz="1400" b="1" dirty="0" smtClean="0"/>
          </a:p>
        </p:txBody>
      </p:sp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2268538" y="6165850"/>
            <a:ext cx="6615112" cy="4318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2800" b="1" kern="0" dirty="0">
                <a:latin typeface="+mj-lt"/>
                <a:ea typeface="+mj-ea"/>
                <a:cs typeface="+mj-cs"/>
              </a:rPr>
              <a:t>                     </a:t>
            </a:r>
            <a:br>
              <a:rPr lang="ru-RU" sz="2800" b="1" kern="0" dirty="0">
                <a:latin typeface="+mj-lt"/>
                <a:ea typeface="+mj-ea"/>
                <a:cs typeface="+mj-cs"/>
              </a:rPr>
            </a:br>
            <a:r>
              <a:rPr lang="ru-RU" sz="2800" b="1" kern="0" dirty="0">
                <a:latin typeface="+mj-lt"/>
                <a:ea typeface="+mj-ea"/>
                <a:cs typeface="+mj-cs"/>
              </a:rPr>
              <a:t/>
            </a:r>
            <a:br>
              <a:rPr lang="ru-RU" sz="2800" b="1" kern="0" dirty="0">
                <a:latin typeface="+mj-lt"/>
                <a:ea typeface="+mj-ea"/>
                <a:cs typeface="+mj-cs"/>
              </a:rPr>
            </a:br>
            <a:r>
              <a:rPr lang="ru-RU" sz="2800" b="1" kern="0" dirty="0">
                <a:latin typeface="+mj-lt"/>
                <a:ea typeface="+mj-ea"/>
                <a:cs typeface="+mj-cs"/>
              </a:rPr>
              <a:t/>
            </a:r>
            <a:br>
              <a:rPr lang="ru-RU" sz="2800" b="1" kern="0" dirty="0">
                <a:latin typeface="+mj-lt"/>
                <a:ea typeface="+mj-ea"/>
                <a:cs typeface="+mj-cs"/>
              </a:rPr>
            </a:br>
            <a:endParaRPr lang="ru-RU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AutoShape 2"/>
          <p:cNvSpPr txBox="1">
            <a:spLocks noChangeArrowheads="1"/>
          </p:cNvSpPr>
          <p:nvPr/>
        </p:nvSpPr>
        <p:spPr bwMode="auto">
          <a:xfrm>
            <a:off x="4067944" y="260648"/>
            <a:ext cx="4104456" cy="576064"/>
          </a:xfrm>
          <a:prstGeom prst="roundRect">
            <a:avLst>
              <a:gd name="adj" fmla="val 21667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Диплом </a:t>
            </a:r>
            <a:r>
              <a:rPr lang="en-US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 </a:t>
            </a: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степени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27088" y="836613"/>
            <a:ext cx="7993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00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600" b="1" i="1" kern="0" dirty="0" smtClean="0">
              <a:latin typeface="+mn-lt"/>
            </a:endParaRPr>
          </a:p>
          <a:p>
            <a:pPr marL="2700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600" b="1" i="1" kern="0" dirty="0" smtClean="0">
                <a:latin typeface="+mn-lt"/>
              </a:rPr>
              <a:t>  Государственное казенное </a:t>
            </a:r>
            <a:r>
              <a:rPr lang="ru-RU" sz="1600" b="1" i="1" kern="0" dirty="0">
                <a:latin typeface="+mn-lt"/>
              </a:rPr>
              <a:t>учреждение </a:t>
            </a:r>
            <a:r>
              <a:rPr lang="ru-RU" sz="1600" b="1" i="1" kern="0" dirty="0" smtClean="0">
                <a:latin typeface="+mn-lt"/>
              </a:rPr>
              <a:t>культуры Тверской области</a:t>
            </a:r>
            <a:endParaRPr lang="ru-RU" sz="1600" b="1" i="1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b="1" kern="0" dirty="0">
                <a:latin typeface="+mn-lt"/>
              </a:rPr>
              <a:t> </a:t>
            </a:r>
            <a:r>
              <a:rPr lang="ru-RU" sz="2000" b="1" kern="0" dirty="0" smtClean="0">
                <a:latin typeface="+mn-lt"/>
              </a:rPr>
              <a:t>«Тверская областная специальная библиотека для слепых имени М. И. Суворова»</a:t>
            </a:r>
            <a:endParaRPr lang="ru-RU" sz="2000" b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i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076825" y="3068638"/>
            <a:ext cx="381635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27650" y="3140968"/>
            <a:ext cx="381635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148263" y="2781300"/>
            <a:ext cx="3744912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pic>
        <p:nvPicPr>
          <p:cNvPr id="13" name="Рисунок 12" descr="ТЗ_Тверь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2636912"/>
            <a:ext cx="2517664" cy="206808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14" name="Рисунок 13" descr="ТЗ_Тверь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725144"/>
            <a:ext cx="5934661" cy="18497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981075"/>
            <a:ext cx="8388350" cy="863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600" i="1" dirty="0" smtClean="0">
                <a:solidFill>
                  <a:schemeClr val="tx1"/>
                </a:solidFill>
              </a:rPr>
              <a:t>Санкт-Петербургское государственное бюджетное учреждение культуры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</a:t>
            </a:r>
            <a:r>
              <a:rPr lang="ru-RU" sz="2000" spc="-30" dirty="0" smtClean="0">
                <a:solidFill>
                  <a:schemeClr val="tx1"/>
                </a:solidFill>
              </a:rPr>
              <a:t>Государственная библиотека для слепых и слабовидящих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3141663"/>
            <a:ext cx="2663825" cy="2159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smtClean="0"/>
              <a:t> </a:t>
            </a:r>
            <a:endParaRPr lang="ru-RU" sz="2400" b="1" smtClean="0"/>
          </a:p>
          <a:p>
            <a:pPr algn="ctr" eaLnBrk="1" hangingPunct="1">
              <a:buFont typeface="Wingdings" pitchFamily="2" charset="2"/>
              <a:buNone/>
            </a:pPr>
            <a:endParaRPr lang="ru-RU" sz="2400" b="1" smtClean="0"/>
          </a:p>
          <a:p>
            <a:pPr algn="ctr" eaLnBrk="1" hangingPunct="1">
              <a:buFont typeface="Wingdings" pitchFamily="2" charset="2"/>
              <a:buNone/>
            </a:pPr>
            <a:endParaRPr lang="ru-RU" sz="2400" b="1" smtClean="0"/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 bwMode="auto">
          <a:xfrm>
            <a:off x="3851920" y="332656"/>
            <a:ext cx="4248472" cy="576064"/>
          </a:xfrm>
          <a:prstGeom prst="roundRect">
            <a:avLst>
              <a:gd name="adj" fmla="val 21667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Диплом </a:t>
            </a:r>
            <a:r>
              <a:rPr lang="en-US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II </a:t>
            </a: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степени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650" y="2420888"/>
            <a:ext cx="525621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4572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endParaRPr lang="ru-RU" sz="1600" b="1" dirty="0" smtClean="0"/>
          </a:p>
          <a:p>
            <a:pPr marL="342900" indent="-4572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 smtClean="0"/>
              <a:t>за </a:t>
            </a:r>
            <a:r>
              <a:rPr lang="ru-RU" sz="1600" b="1" dirty="0"/>
              <a:t>выпуск </a:t>
            </a:r>
            <a:r>
              <a:rPr lang="ru-RU" sz="1600" b="1" dirty="0" err="1"/>
              <a:t>многоформатного</a:t>
            </a:r>
            <a:r>
              <a:rPr lang="ru-RU" sz="1600" b="1" dirty="0"/>
              <a:t>  издания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 smtClean="0"/>
              <a:t> «АРТ для мира животных»</a:t>
            </a:r>
            <a:endParaRPr lang="ru-RU" sz="1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8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Составители: В. Гуляева, В. Сперанская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Редактор, корректор </a:t>
            </a:r>
            <a:r>
              <a:rPr lang="ru-RU" sz="1400" b="1" dirty="0"/>
              <a:t>В. </a:t>
            </a:r>
            <a:r>
              <a:rPr lang="ru-RU" sz="1400" b="1" dirty="0" smtClean="0"/>
              <a:t>Гуляева</a:t>
            </a: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Редактор по брайлю И. Никитин</a:t>
            </a: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Рисунки – М. </a:t>
            </a:r>
            <a:r>
              <a:rPr lang="ru-RU" sz="1400" b="1" dirty="0" err="1" smtClean="0"/>
              <a:t>Никерман</a:t>
            </a: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Компьютерная верстка – А. </a:t>
            </a:r>
            <a:r>
              <a:rPr lang="ru-RU" sz="1400" b="1" dirty="0" err="1" smtClean="0"/>
              <a:t>Утешева</a:t>
            </a: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Диктор В. Прохоров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Звукорежиссер К. </a:t>
            </a:r>
            <a:r>
              <a:rPr lang="ru-RU" sz="1400" b="1" dirty="0" err="1" smtClean="0"/>
              <a:t>Рябченко</a:t>
            </a: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/>
              <a:t> </a:t>
            </a:r>
            <a:endParaRPr lang="ru-RU" sz="2000" b="1" kern="0" dirty="0">
              <a:latin typeface="+mn-lt"/>
            </a:endParaRPr>
          </a:p>
        </p:txBody>
      </p:sp>
      <p:pic>
        <p:nvPicPr>
          <p:cNvPr id="12" name="Рисунок 11" descr="ТЗ_СПб_иллюст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4077072"/>
            <a:ext cx="4919733" cy="223224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 descr="ТЗ_СПб_дис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420888"/>
            <a:ext cx="1547535" cy="158254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1052735"/>
            <a:ext cx="8388350" cy="86409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600" i="1" dirty="0" smtClean="0">
                <a:solidFill>
                  <a:schemeClr val="tx1"/>
                </a:solidFill>
              </a:rPr>
              <a:t>Муниципальное бюджетное учреждение культуры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</a:t>
            </a:r>
            <a:r>
              <a:rPr lang="ru-RU" sz="2000" spc="-30" dirty="0" smtClean="0">
                <a:solidFill>
                  <a:schemeClr val="tx1"/>
                </a:solidFill>
              </a:rPr>
              <a:t>Централизованная библиотечная система ЗАТО Александровск Мурманской области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3141663"/>
            <a:ext cx="2663825" cy="2159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/>
              <a:t> </a:t>
            </a:r>
            <a:endParaRPr lang="ru-RU" sz="2400" b="1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sz="2400" b="1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sz="2400" b="1" dirty="0" smtClean="0"/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 bwMode="auto">
          <a:xfrm>
            <a:off x="3851920" y="332656"/>
            <a:ext cx="4248472" cy="576064"/>
          </a:xfrm>
          <a:prstGeom prst="roundRect">
            <a:avLst>
              <a:gd name="adj" fmla="val 21667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Диплом </a:t>
            </a:r>
            <a:r>
              <a:rPr lang="en-US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II </a:t>
            </a: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степени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1560" y="2420888"/>
            <a:ext cx="453642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4572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endParaRPr lang="ru-RU" sz="1600" b="1" dirty="0" smtClean="0"/>
          </a:p>
          <a:p>
            <a:pPr marL="342900" indent="-4572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 smtClean="0"/>
              <a:t>за </a:t>
            </a:r>
            <a:r>
              <a:rPr lang="ru-RU" sz="1600" b="1" dirty="0"/>
              <a:t>выпуск </a:t>
            </a:r>
            <a:endParaRPr lang="ru-RU" sz="1600" b="1" dirty="0" smtClean="0"/>
          </a:p>
          <a:p>
            <a:pPr marL="342900" indent="-4572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 smtClean="0"/>
              <a:t>тактильного рукодельного</a:t>
            </a:r>
          </a:p>
          <a:p>
            <a:pPr marL="342900" indent="-4572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 smtClean="0"/>
              <a:t>издания</a:t>
            </a:r>
            <a:endParaRPr lang="ru-RU" sz="16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 smtClean="0"/>
              <a:t> «Кто на Севере живет,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 smtClean="0"/>
              <a:t> что на Севере растет»</a:t>
            </a:r>
            <a:endParaRPr lang="ru-RU" sz="1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8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500" b="1" dirty="0" smtClean="0">
                <a:latin typeface="+mj-lt"/>
                <a:ea typeface="+mj-ea"/>
                <a:cs typeface="+mj-cs"/>
              </a:rPr>
              <a:t>   Художники-оформители:</a:t>
            </a:r>
            <a:r>
              <a:rPr lang="ru-RU" sz="1400" b="1" dirty="0" smtClean="0"/>
              <a:t>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                               Елена </a:t>
            </a:r>
            <a:r>
              <a:rPr lang="ru-RU" sz="1400" b="1" dirty="0" err="1" smtClean="0"/>
              <a:t>Хараничева</a:t>
            </a:r>
            <a:r>
              <a:rPr lang="ru-RU" sz="1400" b="1" dirty="0" smtClean="0"/>
              <a:t>,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                               Мария </a:t>
            </a:r>
            <a:r>
              <a:rPr lang="ru-RU" sz="1400" b="1" dirty="0" err="1" smtClean="0"/>
              <a:t>Войтюк</a:t>
            </a: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/>
              <a:t> </a:t>
            </a:r>
            <a:endParaRPr lang="ru-RU" sz="2000" b="1" kern="0" dirty="0">
              <a:latin typeface="+mn-lt"/>
            </a:endParaRPr>
          </a:p>
        </p:txBody>
      </p:sp>
      <p:pic>
        <p:nvPicPr>
          <p:cNvPr id="7" name="Рисунок 6" descr="ТЗ_Кто на севере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573016"/>
            <a:ext cx="3893152" cy="283423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1052735"/>
            <a:ext cx="8388350" cy="86409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600" i="1" dirty="0" smtClean="0">
                <a:solidFill>
                  <a:schemeClr val="tx1"/>
                </a:solidFill>
              </a:rPr>
              <a:t>Государственное казенное учреждение культуры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</a:t>
            </a:r>
            <a:r>
              <a:rPr lang="ru-RU" sz="2000" spc="-30" dirty="0" smtClean="0">
                <a:solidFill>
                  <a:schemeClr val="tx1"/>
                </a:solidFill>
              </a:rPr>
              <a:t>Кемеровская областная специальная библиотека </a:t>
            </a:r>
            <a:br>
              <a:rPr lang="ru-RU" sz="2000" spc="-30" dirty="0" smtClean="0">
                <a:solidFill>
                  <a:schemeClr val="tx1"/>
                </a:solidFill>
              </a:rPr>
            </a:br>
            <a:r>
              <a:rPr lang="ru-RU" sz="2000" spc="-30" dirty="0" smtClean="0">
                <a:solidFill>
                  <a:schemeClr val="tx1"/>
                </a:solidFill>
              </a:rPr>
              <a:t> для незрячих и слабовидящих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3141663"/>
            <a:ext cx="2663825" cy="2159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/>
              <a:t> </a:t>
            </a:r>
            <a:endParaRPr lang="ru-RU" sz="2400" b="1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sz="2400" b="1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sz="2400" b="1" dirty="0" smtClean="0"/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 bwMode="auto">
          <a:xfrm>
            <a:off x="3851920" y="332656"/>
            <a:ext cx="4248472" cy="576064"/>
          </a:xfrm>
          <a:prstGeom prst="roundRect">
            <a:avLst>
              <a:gd name="adj" fmla="val 21667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sz="3200" b="1" kern="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lnSpc>
                <a:spcPct val="90000"/>
              </a:lnSpc>
              <a:defRPr/>
            </a:pPr>
            <a:r>
              <a:rPr lang="ru-RU" sz="3200" b="1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Диплом </a:t>
            </a:r>
            <a:r>
              <a:rPr lang="en-US" sz="3200" b="1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II</a:t>
            </a:r>
            <a:r>
              <a:rPr lang="en-US" sz="32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3200" b="1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степени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650" y="2349500"/>
            <a:ext cx="4032374" cy="295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457200"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endParaRPr lang="ru-RU" sz="1600" b="1" dirty="0" smtClean="0">
              <a:latin typeface="+mn-lt"/>
            </a:endParaRPr>
          </a:p>
          <a:p>
            <a:pPr marL="342900" indent="-457200"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 smtClean="0">
                <a:latin typeface="+mn-lt"/>
              </a:rPr>
              <a:t>за выпуск</a:t>
            </a:r>
          </a:p>
          <a:p>
            <a:pPr marL="342900" indent="-457200"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 smtClean="0">
                <a:latin typeface="+mn-lt"/>
              </a:rPr>
              <a:t> </a:t>
            </a:r>
            <a:r>
              <a:rPr lang="ru-RU" sz="1600" b="1" dirty="0" err="1" smtClean="0">
                <a:latin typeface="+mn-lt"/>
              </a:rPr>
              <a:t>многоформатного</a:t>
            </a:r>
            <a:r>
              <a:rPr lang="ru-RU" sz="1600" b="1" dirty="0" smtClean="0">
                <a:latin typeface="+mn-lt"/>
              </a:rPr>
              <a:t> </a:t>
            </a:r>
          </a:p>
          <a:p>
            <a:pPr marL="342900" indent="-457200"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 smtClean="0">
                <a:latin typeface="+mn-lt"/>
              </a:rPr>
              <a:t>издания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r>
              <a:rPr lang="ru-RU" sz="2000" b="1" dirty="0" smtClean="0"/>
              <a:t>«Царство дикой природы Кузбасса» </a:t>
            </a:r>
            <a:br>
              <a:rPr lang="ru-RU" sz="2000" b="1" dirty="0" smtClean="0"/>
            </a:br>
            <a:endParaRPr lang="ru-RU" sz="800" b="1" dirty="0"/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 smtClean="0">
                <a:latin typeface="+mn-lt"/>
              </a:rPr>
              <a:t>    Редакционная</a:t>
            </a:r>
            <a:r>
              <a:rPr lang="ru-RU" sz="1400" b="1" dirty="0" smtClean="0">
                <a:latin typeface="+mn-lt"/>
              </a:rPr>
              <a:t> </a:t>
            </a:r>
            <a:r>
              <a:rPr lang="ru-RU" sz="1600" b="1" dirty="0" smtClean="0">
                <a:latin typeface="+mn-lt"/>
              </a:rPr>
              <a:t>коллегия:</a:t>
            </a:r>
            <a:r>
              <a:rPr lang="ru-RU" sz="1400" b="1" dirty="0" smtClean="0">
                <a:latin typeface="+mn-lt"/>
              </a:rPr>
              <a:t> 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>
                <a:latin typeface="+mn-lt"/>
              </a:rPr>
              <a:t>     Н. </a:t>
            </a:r>
            <a:r>
              <a:rPr lang="ru-RU" sz="1400" b="1" dirty="0" err="1" smtClean="0">
                <a:latin typeface="+mn-lt"/>
              </a:rPr>
              <a:t>Скалон</a:t>
            </a:r>
            <a:r>
              <a:rPr lang="ru-RU" sz="1400" b="1" dirty="0" smtClean="0">
                <a:latin typeface="+mn-lt"/>
              </a:rPr>
              <a:t>, Т. </a:t>
            </a:r>
            <a:r>
              <a:rPr lang="ru-RU" sz="1400" b="1" dirty="0" err="1" smtClean="0">
                <a:latin typeface="+mn-lt"/>
              </a:rPr>
              <a:t>Скалон</a:t>
            </a:r>
            <a:r>
              <a:rPr lang="ru-RU" sz="1400" b="1" dirty="0" smtClean="0">
                <a:latin typeface="+mn-lt"/>
              </a:rPr>
              <a:t>, Н. Белоусова, 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>
                <a:latin typeface="+mn-lt"/>
              </a:rPr>
              <a:t>     О. </a:t>
            </a:r>
            <a:r>
              <a:rPr lang="ru-RU" sz="1400" b="1" dirty="0" err="1" smtClean="0">
                <a:latin typeface="+mn-lt"/>
              </a:rPr>
              <a:t>Шрайбман</a:t>
            </a:r>
            <a:r>
              <a:rPr lang="ru-RU" sz="1400" b="1" dirty="0" smtClean="0">
                <a:latin typeface="+mn-lt"/>
              </a:rPr>
              <a:t>,  Е. Тимченко, 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>
                <a:latin typeface="+mn-lt"/>
              </a:rPr>
              <a:t>     А. </a:t>
            </a:r>
            <a:r>
              <a:rPr lang="ru-RU" sz="1400" b="1" dirty="0" err="1" smtClean="0">
                <a:latin typeface="+mn-lt"/>
              </a:rPr>
              <a:t>Нужденко</a:t>
            </a:r>
            <a:r>
              <a:rPr lang="ru-RU" sz="1400" b="1" dirty="0" smtClean="0">
                <a:latin typeface="+mn-lt"/>
              </a:rPr>
              <a:t>, участники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>
                <a:latin typeface="+mn-lt"/>
              </a:rPr>
              <a:t>     партнерского проекта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>
                <a:latin typeface="+mn-lt"/>
              </a:rPr>
              <a:t>     Составитель и оформитель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>
                <a:latin typeface="+mn-lt"/>
              </a:rPr>
              <a:t>                                       Ольга Барановская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>
                <a:latin typeface="+mn-lt"/>
              </a:rPr>
              <a:t>                                             </a:t>
            </a:r>
            <a:endParaRPr lang="ru-RU" sz="1400" b="1" dirty="0">
              <a:latin typeface="+mn-lt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/>
              <a:t> </a:t>
            </a:r>
            <a:endParaRPr lang="ru-RU" sz="2000" b="1" kern="0" dirty="0">
              <a:latin typeface="+mn-lt"/>
            </a:endParaRPr>
          </a:p>
        </p:txBody>
      </p:sp>
      <p:pic>
        <p:nvPicPr>
          <p:cNvPr id="8" name="Рисунок 7" descr="ТЗ_Кемерово_иллюст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492896"/>
            <a:ext cx="3600400" cy="1816674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ТЗ_Кемерово_дис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35384">
            <a:off x="5436096" y="4725056"/>
            <a:ext cx="1225698" cy="122422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ТЗ_Кемеров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5728" y="4509120"/>
            <a:ext cx="1654641" cy="216024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836712"/>
            <a:ext cx="8388350" cy="122413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600" i="1" dirty="0" smtClean="0">
                <a:solidFill>
                  <a:schemeClr val="tx1"/>
                </a:solidFill>
              </a:rPr>
              <a:t/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2000" spc="-30" dirty="0" err="1" smtClean="0">
                <a:solidFill>
                  <a:schemeClr val="tx1"/>
                </a:solidFill>
              </a:rPr>
              <a:t>Стерлитамакская</a:t>
            </a:r>
            <a:r>
              <a:rPr lang="ru-RU" sz="2000" spc="-30" dirty="0" smtClean="0">
                <a:solidFill>
                  <a:schemeClr val="tx1"/>
                </a:solidFill>
              </a:rPr>
              <a:t> </a:t>
            </a:r>
            <a:r>
              <a:rPr lang="ru-RU" sz="2000" spc="-30" smtClean="0">
                <a:solidFill>
                  <a:schemeClr val="tx1"/>
                </a:solidFill>
              </a:rPr>
              <a:t>модельная библиотека – филиал </a:t>
            </a:r>
            <a:r>
              <a:rPr lang="ru-RU" sz="2000" spc="-30" dirty="0" smtClean="0">
                <a:solidFill>
                  <a:schemeClr val="tx1"/>
                </a:solidFill>
              </a:rPr>
              <a:t>Государственного бюджетного учреждения культуры Республики Башкортостан «Башкирская республиканская специальная библиотека для слепых»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3141663"/>
            <a:ext cx="2663825" cy="2159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/>
              <a:t> </a:t>
            </a:r>
            <a:endParaRPr lang="ru-RU" sz="2400" b="1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sz="2400" b="1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sz="2400" b="1" dirty="0" smtClean="0"/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 bwMode="auto">
          <a:xfrm>
            <a:off x="3851920" y="188640"/>
            <a:ext cx="4248472" cy="576064"/>
          </a:xfrm>
          <a:prstGeom prst="roundRect">
            <a:avLst>
              <a:gd name="adj" fmla="val 21667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sz="3200" b="1" kern="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lnSpc>
                <a:spcPct val="90000"/>
              </a:lnSpc>
              <a:defRPr/>
            </a:pPr>
            <a:r>
              <a:rPr lang="ru-RU" sz="3200" b="1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Диплом </a:t>
            </a:r>
            <a:r>
              <a:rPr lang="en-US" sz="3200" b="1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II</a:t>
            </a:r>
            <a:r>
              <a:rPr lang="en-US" sz="32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3200" b="1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степени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650" y="2349500"/>
            <a:ext cx="4680446" cy="28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457200"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endParaRPr lang="ru-RU" sz="1600" b="1" dirty="0" smtClean="0">
              <a:latin typeface="+mn-lt"/>
            </a:endParaRPr>
          </a:p>
          <a:p>
            <a:pPr marL="342900" indent="-457200"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 smtClean="0">
                <a:latin typeface="+mn-lt"/>
              </a:rPr>
              <a:t>за выпуск</a:t>
            </a:r>
          </a:p>
          <a:p>
            <a:pPr marL="342900" indent="-457200"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 smtClean="0">
                <a:latin typeface="+mn-lt"/>
              </a:rPr>
              <a:t> тактильного рукодельного издания</a:t>
            </a:r>
            <a:endParaRPr lang="ru-RU" sz="1600" b="1" dirty="0" smtClean="0"/>
          </a:p>
          <a:p>
            <a:pPr marL="342900" indent="-457200"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 smtClean="0"/>
              <a:t> «</a:t>
            </a:r>
            <a:r>
              <a:rPr lang="ru-RU" sz="2000" b="1" dirty="0" smtClean="0"/>
              <a:t>Горы, овеянные легендой» </a:t>
            </a:r>
            <a:br>
              <a:rPr lang="ru-RU" sz="2000" b="1" dirty="0" smtClean="0"/>
            </a:br>
            <a:endParaRPr lang="ru-RU" sz="2000" b="1" dirty="0" smtClean="0"/>
          </a:p>
          <a:p>
            <a:pPr marL="342900" indent="-457200"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endParaRPr lang="ru-RU" sz="8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>
                <a:latin typeface="+mn-lt"/>
              </a:rPr>
              <a:t>       Творческая группа:  Лилия </a:t>
            </a:r>
            <a:r>
              <a:rPr lang="ru-RU" sz="1400" b="1" dirty="0" err="1" smtClean="0">
                <a:latin typeface="+mn-lt"/>
              </a:rPr>
              <a:t>Хайбуллина</a:t>
            </a:r>
            <a:r>
              <a:rPr lang="ru-RU" sz="1400" b="1" dirty="0" smtClean="0">
                <a:latin typeface="+mn-lt"/>
              </a:rPr>
              <a:t>,</a:t>
            </a:r>
            <a:endParaRPr lang="ru-RU" sz="1400" b="1" dirty="0">
              <a:latin typeface="+mn-lt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>
                <a:latin typeface="+mn-lt"/>
              </a:rPr>
              <a:t>                                            </a:t>
            </a:r>
            <a:r>
              <a:rPr lang="ru-RU" sz="1400" b="1" dirty="0" err="1" smtClean="0">
                <a:latin typeface="+mn-lt"/>
              </a:rPr>
              <a:t>Ляйсан</a:t>
            </a:r>
            <a:r>
              <a:rPr lang="ru-RU" sz="1400" b="1" dirty="0" smtClean="0">
                <a:latin typeface="+mn-lt"/>
              </a:rPr>
              <a:t> </a:t>
            </a:r>
            <a:r>
              <a:rPr lang="ru-RU" sz="1400" b="1" dirty="0" err="1" smtClean="0">
                <a:latin typeface="+mn-lt"/>
              </a:rPr>
              <a:t>Гатина</a:t>
            </a:r>
            <a:r>
              <a:rPr lang="ru-RU" sz="1400" b="1" dirty="0" smtClean="0">
                <a:latin typeface="+mn-lt"/>
              </a:rPr>
              <a:t>,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>
                <a:latin typeface="+mn-lt"/>
              </a:rPr>
              <a:t>                                            Эльвира </a:t>
            </a:r>
            <a:r>
              <a:rPr lang="ru-RU" sz="1400" b="1" dirty="0" err="1" smtClean="0">
                <a:latin typeface="+mn-lt"/>
              </a:rPr>
              <a:t>Галеева</a:t>
            </a:r>
            <a:endParaRPr lang="ru-RU" sz="1400" b="1" dirty="0">
              <a:latin typeface="+mn-lt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/>
              <a:t> </a:t>
            </a:r>
            <a:endParaRPr lang="ru-RU" sz="2000" b="1" kern="0" dirty="0">
              <a:latin typeface="+mn-lt"/>
            </a:endParaRPr>
          </a:p>
        </p:txBody>
      </p:sp>
      <p:pic>
        <p:nvPicPr>
          <p:cNvPr id="7" name="Рисунок 6" descr="ТЗ_Стерлитамак_2.jpg"/>
          <p:cNvPicPr>
            <a:picLocks noChangeAspect="1"/>
          </p:cNvPicPr>
          <p:nvPr/>
        </p:nvPicPr>
        <p:blipFill>
          <a:blip r:embed="rId2" cstate="print"/>
          <a:srcRect t="9856"/>
          <a:stretch>
            <a:fillRect/>
          </a:stretch>
        </p:blipFill>
        <p:spPr>
          <a:xfrm>
            <a:off x="1547664" y="5157192"/>
            <a:ext cx="1944216" cy="1317110"/>
          </a:xfrm>
          <a:prstGeom prst="rect">
            <a:avLst/>
          </a:prstGeom>
        </p:spPr>
      </p:pic>
      <p:pic>
        <p:nvPicPr>
          <p:cNvPr id="9" name="Рисунок 8" descr="ТЗ_Стерлитамак_3.jpg"/>
          <p:cNvPicPr>
            <a:picLocks noChangeAspect="1"/>
          </p:cNvPicPr>
          <p:nvPr/>
        </p:nvPicPr>
        <p:blipFill>
          <a:blip r:embed="rId3" cstate="print"/>
          <a:srcRect t="11908"/>
          <a:stretch>
            <a:fillRect/>
          </a:stretch>
        </p:blipFill>
        <p:spPr>
          <a:xfrm>
            <a:off x="3419872" y="4869160"/>
            <a:ext cx="2342384" cy="1598107"/>
          </a:xfrm>
          <a:prstGeom prst="rect">
            <a:avLst/>
          </a:prstGeom>
        </p:spPr>
      </p:pic>
      <p:pic>
        <p:nvPicPr>
          <p:cNvPr id="8" name="Рисунок 7" descr="ТЗ_Стерлитама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924944"/>
            <a:ext cx="5232014" cy="236947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981075"/>
            <a:ext cx="7924800" cy="866775"/>
          </a:xfrm>
        </p:spPr>
        <p:txBody>
          <a:bodyPr/>
          <a:lstStyle/>
          <a:p>
            <a:pPr eaLnBrk="1" hangingPunct="1"/>
            <a:r>
              <a:rPr lang="ru-RU" sz="2400" smtClean="0"/>
              <a:t/>
            </a:r>
            <a:br>
              <a:rPr lang="ru-RU" sz="2400" smtClean="0"/>
            </a:br>
            <a:r>
              <a:rPr lang="ru-RU" sz="2800" smtClean="0">
                <a:solidFill>
                  <a:schemeClr val="tx1"/>
                </a:solidFill>
              </a:rPr>
              <a:t>Номинация: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400" smtClean="0"/>
              <a:t>            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636838"/>
            <a:ext cx="7848600" cy="1793875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3200" b="1" dirty="0" smtClean="0"/>
              <a:t>«Лучшее научно-популярное издание по тематике конкурса»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ТЗ_Космос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2708920"/>
            <a:ext cx="1768455" cy="129026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3419475" y="404813"/>
            <a:ext cx="5113338" cy="360362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tx1"/>
                </a:solidFill>
              </a:rPr>
              <a:t>                     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/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/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/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                     </a:t>
            </a:r>
            <a:br>
              <a:rPr lang="ru-RU" sz="2800" smtClean="0">
                <a:solidFill>
                  <a:schemeClr val="tx1"/>
                </a:solidFill>
              </a:rPr>
            </a:br>
            <a:endParaRPr lang="ru-RU" sz="180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2349500"/>
            <a:ext cx="4679752" cy="259166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1600" b="1" dirty="0" smtClean="0"/>
              <a:t> 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600" b="1" dirty="0" smtClean="0"/>
              <a:t>за выпуск </a:t>
            </a:r>
            <a:r>
              <a:rPr lang="ru-RU" sz="1600" b="1" dirty="0" err="1" smtClean="0"/>
              <a:t>многоформатного</a:t>
            </a:r>
            <a:endParaRPr lang="ru-RU" sz="1600" b="1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1600" b="1" dirty="0" smtClean="0"/>
              <a:t> издания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600" b="1" dirty="0" smtClean="0"/>
              <a:t> со звуковым модулем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800" b="1" dirty="0" smtClean="0"/>
              <a:t>  </a:t>
            </a:r>
            <a:r>
              <a:rPr lang="ru-RU" sz="2000" b="1" dirty="0" smtClean="0"/>
              <a:t>«Освоение космоса»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900" b="1" i="1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sz="900" b="1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1400" b="1" i="1" dirty="0" smtClean="0"/>
              <a:t>       </a:t>
            </a:r>
            <a:r>
              <a:rPr lang="ru-RU" sz="1400" b="1" dirty="0" smtClean="0"/>
              <a:t>Автор-составитель, художник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400" b="1" dirty="0" smtClean="0"/>
              <a:t>                                                       Галина Елфимова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400" b="1" dirty="0" smtClean="0"/>
              <a:t>       Редактор по брайлю Михаил </a:t>
            </a:r>
            <a:r>
              <a:rPr lang="ru-RU" sz="1400" b="1" dirty="0" err="1" smtClean="0"/>
              <a:t>Интизаров</a:t>
            </a:r>
            <a:endParaRPr lang="ru-RU" sz="14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1400" b="1" dirty="0" smtClean="0"/>
              <a:t>       Звукорежиссер, диктор Елена Соболева</a:t>
            </a:r>
          </a:p>
          <a:p>
            <a:pPr eaLnBrk="1" hangingPunct="1">
              <a:buFont typeface="Wingdings" pitchFamily="2" charset="2"/>
              <a:buNone/>
            </a:pPr>
            <a:endParaRPr lang="ru-RU" sz="1400" b="1" dirty="0" smtClean="0"/>
          </a:p>
          <a:p>
            <a:pPr eaLnBrk="1" hangingPunct="1">
              <a:buFont typeface="Wingdings" pitchFamily="2" charset="2"/>
              <a:buNone/>
            </a:pPr>
            <a:endParaRPr lang="ru-RU" sz="14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1400" b="1" dirty="0" smtClean="0"/>
              <a:t>                             </a:t>
            </a:r>
            <a:endParaRPr lang="ru-RU" sz="1400" b="1" i="1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sz="1400" b="1" dirty="0" smtClean="0"/>
          </a:p>
        </p:txBody>
      </p:sp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2268538" y="6165850"/>
            <a:ext cx="6615112" cy="4318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2800" b="1" kern="0" dirty="0">
                <a:latin typeface="+mj-lt"/>
                <a:ea typeface="+mj-ea"/>
                <a:cs typeface="+mj-cs"/>
              </a:rPr>
              <a:t>                     </a:t>
            </a:r>
            <a:br>
              <a:rPr lang="ru-RU" sz="2800" b="1" kern="0" dirty="0">
                <a:latin typeface="+mj-lt"/>
                <a:ea typeface="+mj-ea"/>
                <a:cs typeface="+mj-cs"/>
              </a:rPr>
            </a:br>
            <a:r>
              <a:rPr lang="ru-RU" sz="2800" b="1" kern="0" dirty="0">
                <a:latin typeface="+mj-lt"/>
                <a:ea typeface="+mj-ea"/>
                <a:cs typeface="+mj-cs"/>
              </a:rPr>
              <a:t/>
            </a:r>
            <a:br>
              <a:rPr lang="ru-RU" sz="2800" b="1" kern="0" dirty="0">
                <a:latin typeface="+mj-lt"/>
                <a:ea typeface="+mj-ea"/>
                <a:cs typeface="+mj-cs"/>
              </a:rPr>
            </a:br>
            <a:r>
              <a:rPr lang="ru-RU" sz="2800" b="1" kern="0" dirty="0">
                <a:latin typeface="+mj-lt"/>
                <a:ea typeface="+mj-ea"/>
                <a:cs typeface="+mj-cs"/>
              </a:rPr>
              <a:t/>
            </a:r>
            <a:br>
              <a:rPr lang="ru-RU" sz="2800" b="1" kern="0" dirty="0">
                <a:latin typeface="+mj-lt"/>
                <a:ea typeface="+mj-ea"/>
                <a:cs typeface="+mj-cs"/>
              </a:rPr>
            </a:br>
            <a:endParaRPr lang="ru-RU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AutoShape 2"/>
          <p:cNvSpPr txBox="1">
            <a:spLocks noChangeArrowheads="1"/>
          </p:cNvSpPr>
          <p:nvPr/>
        </p:nvSpPr>
        <p:spPr bwMode="auto">
          <a:xfrm>
            <a:off x="4067944" y="260648"/>
            <a:ext cx="4104456" cy="576064"/>
          </a:xfrm>
          <a:prstGeom prst="roundRect">
            <a:avLst>
              <a:gd name="adj" fmla="val 21667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Диплом </a:t>
            </a:r>
            <a:r>
              <a:rPr lang="en-US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 </a:t>
            </a: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степени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27088" y="980728"/>
            <a:ext cx="799306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00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600" b="1" i="1" kern="0" dirty="0" smtClean="0">
                <a:latin typeface="+mn-lt"/>
              </a:rPr>
              <a:t>  Федеральное государственное </a:t>
            </a:r>
            <a:r>
              <a:rPr lang="ru-RU" sz="1600" b="1" i="1" kern="0" dirty="0">
                <a:latin typeface="+mn-lt"/>
              </a:rPr>
              <a:t>бюджетное учреждение культуры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b="1" kern="0" dirty="0">
                <a:latin typeface="+mn-lt"/>
              </a:rPr>
              <a:t> </a:t>
            </a:r>
            <a:r>
              <a:rPr lang="ru-RU" sz="2000" b="1" kern="0" dirty="0" smtClean="0">
                <a:latin typeface="+mn-lt"/>
              </a:rPr>
              <a:t>«Российская государственная библиотека для слепых»</a:t>
            </a:r>
            <a:endParaRPr lang="ru-RU" sz="2000" b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i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076825" y="3068638"/>
            <a:ext cx="381635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27650" y="3140968"/>
            <a:ext cx="381635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148263" y="2781300"/>
            <a:ext cx="3744912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pic>
        <p:nvPicPr>
          <p:cNvPr id="13" name="Рисунок 12" descr="ТЗ_космос_облож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179796"/>
            <a:ext cx="3528392" cy="260695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 descr="ТЗ_Космос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708920"/>
            <a:ext cx="1650857" cy="132460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1340768"/>
            <a:ext cx="10081120" cy="864095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i="1" dirty="0" smtClean="0">
                <a:solidFill>
                  <a:schemeClr val="tx1"/>
                </a:solidFill>
              </a:rPr>
              <a:t>                 </a:t>
            </a:r>
            <a:r>
              <a:rPr lang="ru-RU" sz="1500" i="1" dirty="0" smtClean="0">
                <a:solidFill>
                  <a:schemeClr val="tx1"/>
                </a:solidFill>
              </a:rPr>
              <a:t>Государственное бюджетное учреждение культуры Новосибирской области</a:t>
            </a:r>
            <a:r>
              <a:rPr lang="ru-RU" sz="1600" i="1" dirty="0" smtClean="0">
                <a:solidFill>
                  <a:schemeClr val="tx1"/>
                </a:solidFill>
              </a:rPr>
              <a:t/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               </a:t>
            </a:r>
            <a:r>
              <a:rPr lang="ru-RU" sz="1500" dirty="0" smtClean="0">
                <a:solidFill>
                  <a:schemeClr val="tx1"/>
                </a:solidFill>
              </a:rPr>
              <a:t>«</a:t>
            </a:r>
            <a:r>
              <a:rPr lang="ru-RU" sz="1500" spc="-30" dirty="0" smtClean="0">
                <a:solidFill>
                  <a:schemeClr val="tx1"/>
                </a:solidFill>
              </a:rPr>
              <a:t>Новосибирская областная специальная библиотека для незрячих и слабовидящих</a:t>
            </a:r>
            <a:r>
              <a:rPr lang="ru-RU" sz="1500" dirty="0" smtClean="0">
                <a:solidFill>
                  <a:schemeClr val="tx1"/>
                </a:solidFill>
              </a:rPr>
              <a:t>»</a:t>
            </a:r>
            <a:br>
              <a:rPr lang="ru-RU" sz="1500" dirty="0" smtClean="0">
                <a:solidFill>
                  <a:schemeClr val="tx1"/>
                </a:solidFill>
              </a:rPr>
            </a:br>
            <a:r>
              <a:rPr lang="ru-RU" sz="1500" dirty="0" smtClean="0">
                <a:solidFill>
                  <a:schemeClr val="tx1"/>
                </a:solidFill>
              </a:rPr>
              <a:t>                                  </a:t>
            </a:r>
            <a:r>
              <a:rPr lang="ru-RU" sz="1500" i="1" dirty="0" smtClean="0">
                <a:solidFill>
                  <a:schemeClr val="tx1"/>
                </a:solidFill>
              </a:rPr>
              <a:t>Федеральное государственное бюджетное учреждение науки</a:t>
            </a:r>
            <a:r>
              <a:rPr lang="ru-RU" sz="1500" dirty="0" smtClean="0">
                <a:solidFill>
                  <a:schemeClr val="tx1"/>
                </a:solidFill>
              </a:rPr>
              <a:t>       </a:t>
            </a:r>
            <a:br>
              <a:rPr lang="ru-RU" sz="1500" dirty="0" smtClean="0">
                <a:solidFill>
                  <a:schemeClr val="tx1"/>
                </a:solidFill>
              </a:rPr>
            </a:br>
            <a:r>
              <a:rPr lang="ru-RU" sz="1500" dirty="0" smtClean="0">
                <a:solidFill>
                  <a:schemeClr val="tx1"/>
                </a:solidFill>
              </a:rPr>
              <a:t>                             «Институт систематики и экологии животных Сибирского отделения</a:t>
            </a:r>
            <a:br>
              <a:rPr lang="ru-RU" sz="1500" dirty="0" smtClean="0">
                <a:solidFill>
                  <a:schemeClr val="tx1"/>
                </a:solidFill>
              </a:rPr>
            </a:br>
            <a:r>
              <a:rPr lang="ru-RU" sz="1500" dirty="0" smtClean="0">
                <a:solidFill>
                  <a:schemeClr val="tx1"/>
                </a:solidFill>
              </a:rPr>
              <a:t>                                                             Российской академии наук»  </a:t>
            </a:r>
            <a:br>
              <a:rPr lang="ru-RU" sz="1500" dirty="0" smtClean="0">
                <a:solidFill>
                  <a:schemeClr val="tx1"/>
                </a:solidFill>
              </a:rPr>
            </a:br>
            <a:r>
              <a:rPr lang="ru-RU" sz="15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3141663"/>
            <a:ext cx="2663825" cy="2159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smtClean="0"/>
              <a:t> </a:t>
            </a:r>
            <a:endParaRPr lang="ru-RU" sz="2400" b="1" smtClean="0"/>
          </a:p>
          <a:p>
            <a:pPr algn="ctr" eaLnBrk="1" hangingPunct="1">
              <a:buFont typeface="Wingdings" pitchFamily="2" charset="2"/>
              <a:buNone/>
            </a:pPr>
            <a:endParaRPr lang="ru-RU" sz="2400" b="1" smtClean="0"/>
          </a:p>
          <a:p>
            <a:pPr algn="ctr" eaLnBrk="1" hangingPunct="1">
              <a:buFont typeface="Wingdings" pitchFamily="2" charset="2"/>
              <a:buNone/>
            </a:pPr>
            <a:endParaRPr lang="ru-RU" sz="2400" b="1" smtClean="0"/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 bwMode="auto">
          <a:xfrm>
            <a:off x="3851920" y="116632"/>
            <a:ext cx="4248472" cy="576064"/>
          </a:xfrm>
          <a:prstGeom prst="roundRect">
            <a:avLst>
              <a:gd name="adj" fmla="val 21667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Диплом </a:t>
            </a:r>
            <a:r>
              <a:rPr lang="en-US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II </a:t>
            </a: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степени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651" y="2349500"/>
            <a:ext cx="4536429" cy="36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4572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/>
              <a:t>за выпуск </a:t>
            </a:r>
            <a:r>
              <a:rPr lang="ru-RU" sz="1600" b="1" dirty="0" err="1" smtClean="0"/>
              <a:t>многоформатного</a:t>
            </a:r>
            <a:endParaRPr lang="ru-RU" sz="1600" b="1" dirty="0" smtClean="0"/>
          </a:p>
          <a:p>
            <a:pPr marL="342900" indent="-4572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 smtClean="0"/>
              <a:t> издания</a:t>
            </a:r>
            <a:endParaRPr lang="ru-RU" sz="16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 smtClean="0"/>
              <a:t> «Птицы Новосибирской области»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 err="1" smtClean="0"/>
              <a:t>Вып</a:t>
            </a:r>
            <a:r>
              <a:rPr lang="ru-RU" sz="1600" b="1" dirty="0" smtClean="0"/>
              <a:t>. 1. Водоплавающие птицы</a:t>
            </a:r>
            <a:endParaRPr lang="ru-RU" sz="16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8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/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Составитель Ю. Ю. Мелехова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Редактор Г. В. </a:t>
            </a:r>
            <a:r>
              <a:rPr lang="ru-RU" sz="1400" b="1" dirty="0" err="1" smtClean="0"/>
              <a:t>Фромичева</a:t>
            </a:r>
            <a:endParaRPr lang="ru-RU" sz="1400" b="1" dirty="0" smtClean="0"/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Редактор по брайлю С. Г. Васильева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Редактор рельефной графики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и дизайнер А. В. </a:t>
            </a:r>
            <a:r>
              <a:rPr lang="ru-RU" sz="1400" b="1" dirty="0" err="1" smtClean="0"/>
              <a:t>Чепиков</a:t>
            </a:r>
            <a:endParaRPr lang="ru-RU" sz="1400" b="1" dirty="0"/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Диктор И. Н. Чижевская </a:t>
            </a: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/>
              <a:t> </a:t>
            </a:r>
            <a:endParaRPr lang="ru-RU" sz="2000" b="1" kern="0" dirty="0">
              <a:latin typeface="+mn-lt"/>
            </a:endParaRPr>
          </a:p>
        </p:txBody>
      </p:sp>
      <p:pic>
        <p:nvPicPr>
          <p:cNvPr id="7" name="Рисунок 6" descr="сканирование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116158" y="1956851"/>
            <a:ext cx="2232248" cy="316032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 descr="сканирование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5292080" y="5229200"/>
            <a:ext cx="1472580" cy="126685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сканирование0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117543">
            <a:off x="3406863" y="4824274"/>
            <a:ext cx="1296144" cy="177428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сканирование0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667927">
            <a:off x="7309878" y="4775202"/>
            <a:ext cx="1297443" cy="1786824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ТЗ_Орел_другое изда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293096"/>
            <a:ext cx="2051720" cy="2376264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</p:pic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981075"/>
            <a:ext cx="8388350" cy="863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600" i="1" dirty="0" smtClean="0">
                <a:solidFill>
                  <a:schemeClr val="tx1"/>
                </a:solidFill>
              </a:rPr>
              <a:t>Казенное учреждение культуры Орловской области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</a:t>
            </a:r>
            <a:r>
              <a:rPr lang="ru-RU" sz="2000" spc="-30" dirty="0" smtClean="0">
                <a:solidFill>
                  <a:schemeClr val="tx1"/>
                </a:solidFill>
              </a:rPr>
              <a:t>Орловская областная специальная библиотека для слепых имени А. Г. </a:t>
            </a:r>
            <a:r>
              <a:rPr lang="ru-RU" sz="2000" spc="-30" dirty="0" err="1" smtClean="0">
                <a:solidFill>
                  <a:schemeClr val="tx1"/>
                </a:solidFill>
              </a:rPr>
              <a:t>Абашкина</a:t>
            </a:r>
            <a:r>
              <a:rPr lang="ru-RU" sz="2000" dirty="0" smtClean="0">
                <a:solidFill>
                  <a:schemeClr val="tx1"/>
                </a:solidFill>
              </a:rPr>
              <a:t>»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3141663"/>
            <a:ext cx="2663825" cy="2159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smtClean="0"/>
              <a:t> </a:t>
            </a:r>
            <a:endParaRPr lang="ru-RU" sz="2400" b="1" smtClean="0"/>
          </a:p>
          <a:p>
            <a:pPr algn="ctr" eaLnBrk="1" hangingPunct="1">
              <a:buFont typeface="Wingdings" pitchFamily="2" charset="2"/>
              <a:buNone/>
            </a:pPr>
            <a:endParaRPr lang="ru-RU" sz="2400" b="1" smtClean="0"/>
          </a:p>
          <a:p>
            <a:pPr algn="ctr" eaLnBrk="1" hangingPunct="1">
              <a:buFont typeface="Wingdings" pitchFamily="2" charset="2"/>
              <a:buNone/>
            </a:pPr>
            <a:endParaRPr lang="ru-RU" sz="2400" b="1" smtClean="0"/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 bwMode="auto">
          <a:xfrm>
            <a:off x="3851920" y="332656"/>
            <a:ext cx="4248472" cy="576064"/>
          </a:xfrm>
          <a:prstGeom prst="roundRect">
            <a:avLst>
              <a:gd name="adj" fmla="val 21667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Диплом </a:t>
            </a:r>
            <a:r>
              <a:rPr lang="en-US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II </a:t>
            </a: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степени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650" y="2349500"/>
            <a:ext cx="5256213" cy="417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4572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/>
              <a:t>за выпуск </a:t>
            </a:r>
            <a:r>
              <a:rPr lang="ru-RU" sz="1600" b="1" dirty="0" smtClean="0"/>
              <a:t>изданий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 err="1" smtClean="0"/>
              <a:t>Дубовицкая</a:t>
            </a:r>
            <a:r>
              <a:rPr lang="ru-RU" sz="2000" b="1" dirty="0" smtClean="0"/>
              <a:t> О. Ю.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 smtClean="0"/>
              <a:t>«Дендрарий Всероссийского научно-исследовательского института селекции плодовых культур»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 smtClean="0"/>
              <a:t>и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 smtClean="0"/>
              <a:t>«Национальный парк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 smtClean="0"/>
              <a:t> </a:t>
            </a:r>
            <a:r>
              <a:rPr lang="en-US" sz="2000" b="1" dirty="0" smtClean="0"/>
              <a:t>“</a:t>
            </a:r>
            <a:r>
              <a:rPr lang="ru-RU" sz="2000" b="1" dirty="0" smtClean="0"/>
              <a:t>Орловское полесье</a:t>
            </a:r>
            <a:r>
              <a:rPr lang="en-US" sz="2000" b="1" dirty="0" smtClean="0"/>
              <a:t>”</a:t>
            </a:r>
            <a:r>
              <a:rPr lang="ru-RU" sz="2000" b="1" dirty="0" smtClean="0"/>
              <a:t>»</a:t>
            </a:r>
            <a:endParaRPr lang="ru-RU" sz="1000" b="1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(в</a:t>
            </a:r>
            <a:r>
              <a:rPr lang="en-US" sz="1400" b="1" dirty="0" smtClean="0"/>
              <a:t> </a:t>
            </a:r>
            <a:r>
              <a:rPr lang="ru-RU" sz="1400" b="1" dirty="0" smtClean="0"/>
              <a:t>рельефно-точечном формате с рельефно-графическими иллюстрациями)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 smtClean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Составитель, корректор Лариса Щекотихина</a:t>
            </a: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Компьютерная верстка, печать по Брайлю,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рисунки – Наталья Попова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Корректор по брайлю Борис </a:t>
            </a:r>
            <a:r>
              <a:rPr lang="ru-RU" sz="1400" b="1" dirty="0" err="1" smtClean="0"/>
              <a:t>Руденский</a:t>
            </a:r>
            <a:endParaRPr lang="ru-RU" sz="1400" b="1" dirty="0" smtClean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Научный консультант Ольга Емельянова</a:t>
            </a: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/>
              <a:t> </a:t>
            </a:r>
            <a:endParaRPr lang="ru-RU" sz="2000" b="1" kern="0" dirty="0">
              <a:latin typeface="+mn-lt"/>
            </a:endParaRPr>
          </a:p>
        </p:txBody>
      </p:sp>
      <p:pic>
        <p:nvPicPr>
          <p:cNvPr id="12" name="Рисунок 11" descr="ТЗ_Орел_облож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077072"/>
            <a:ext cx="2304256" cy="243005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</p:pic>
      <p:pic>
        <p:nvPicPr>
          <p:cNvPr id="14" name="Рисунок 13" descr="ТЗ_Орел_Другое издание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2492896"/>
            <a:ext cx="918348" cy="1368152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</p:pic>
      <p:pic>
        <p:nvPicPr>
          <p:cNvPr id="15" name="Рисунок 14" descr="ТЗ_Орел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2420888"/>
            <a:ext cx="936104" cy="1396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</p:pic>
      <p:pic>
        <p:nvPicPr>
          <p:cNvPr id="16" name="Рисунок 15" descr="ТЗ_Орел_другое издание_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2564904"/>
            <a:ext cx="1080120" cy="153741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980729"/>
            <a:ext cx="8388350" cy="93610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spc="-30" dirty="0" smtClean="0">
                <a:solidFill>
                  <a:schemeClr val="tx1"/>
                </a:solidFill>
              </a:rPr>
              <a:t>Юлия Субботина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(</a:t>
            </a:r>
            <a:r>
              <a:rPr lang="ru-RU" sz="2000" spc="-30" dirty="0" smtClean="0">
                <a:solidFill>
                  <a:schemeClr val="tx1"/>
                </a:solidFill>
              </a:rPr>
              <a:t>Республика Хорватия)</a:t>
            </a:r>
            <a:br>
              <a:rPr lang="ru-RU" sz="2000" spc="-30" dirty="0" smtClean="0">
                <a:solidFill>
                  <a:schemeClr val="tx1"/>
                </a:solidFill>
              </a:rPr>
            </a:b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3141663"/>
            <a:ext cx="2663825" cy="2159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/>
              <a:t> </a:t>
            </a:r>
            <a:endParaRPr lang="ru-RU" sz="2400" b="1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sz="2400" b="1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sz="2400" b="1" dirty="0" smtClean="0"/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 bwMode="auto">
          <a:xfrm>
            <a:off x="3851920" y="332656"/>
            <a:ext cx="4248472" cy="576064"/>
          </a:xfrm>
          <a:prstGeom prst="roundRect">
            <a:avLst>
              <a:gd name="adj" fmla="val 21667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sz="3200" b="1" kern="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lnSpc>
                <a:spcPct val="90000"/>
              </a:lnSpc>
              <a:defRPr/>
            </a:pPr>
            <a:r>
              <a:rPr lang="ru-RU" sz="3200" b="1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Диплом </a:t>
            </a:r>
            <a:r>
              <a:rPr lang="en-US" sz="3200" b="1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II</a:t>
            </a:r>
            <a:r>
              <a:rPr lang="en-US" sz="32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3200" b="1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степени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650" y="2349500"/>
            <a:ext cx="4824462" cy="28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457200"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endParaRPr lang="ru-RU" sz="1600" b="1" dirty="0" smtClean="0">
              <a:latin typeface="+mn-lt"/>
            </a:endParaRPr>
          </a:p>
          <a:p>
            <a:pPr marL="342900" indent="-457200"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 smtClean="0">
                <a:latin typeface="+mn-lt"/>
              </a:rPr>
              <a:t>за создание тактильного рукодельного</a:t>
            </a:r>
          </a:p>
          <a:p>
            <a:pPr marL="342900" indent="-457200"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 smtClean="0">
                <a:latin typeface="+mn-lt"/>
              </a:rPr>
              <a:t>издания</a:t>
            </a:r>
            <a:endParaRPr lang="ru-RU" sz="1600" b="1" dirty="0" smtClean="0"/>
          </a:p>
          <a:p>
            <a:pPr marL="342900" indent="-457200"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 smtClean="0"/>
              <a:t>«Маленький дуб» </a:t>
            </a:r>
            <a:br>
              <a:rPr lang="ru-RU" sz="2000" b="1" dirty="0" smtClean="0"/>
            </a:br>
            <a:endParaRPr lang="ru-RU" sz="2000" b="1" dirty="0" smtClean="0"/>
          </a:p>
          <a:p>
            <a:pPr marL="342900" indent="-457200"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endParaRPr lang="ru-RU" sz="8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>
                <a:latin typeface="+mn-lt"/>
              </a:rPr>
              <a:t>Корректор немецкого текста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>
                <a:latin typeface="+mn-lt"/>
              </a:rPr>
              <a:t>по Брайлю Илья Моргенштерн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>
                <a:latin typeface="+mn-lt"/>
              </a:rPr>
              <a:t>Корректор русского текста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>
                <a:latin typeface="+mn-lt"/>
              </a:rPr>
              <a:t>по Брайлю </a:t>
            </a:r>
            <a:r>
              <a:rPr lang="ru-RU" sz="1400" b="1" dirty="0" err="1" smtClean="0">
                <a:latin typeface="+mn-lt"/>
              </a:rPr>
              <a:t>Райнер</a:t>
            </a:r>
            <a:r>
              <a:rPr lang="ru-RU" sz="1400" b="1" dirty="0" smtClean="0">
                <a:latin typeface="+mn-lt"/>
              </a:rPr>
              <a:t> </a:t>
            </a:r>
            <a:r>
              <a:rPr lang="ru-RU" sz="1400" b="1" dirty="0" err="1" smtClean="0">
                <a:latin typeface="+mn-lt"/>
              </a:rPr>
              <a:t>Делгадо</a:t>
            </a:r>
            <a:endParaRPr lang="ru-RU" sz="1400" b="1" dirty="0" smtClean="0">
              <a:latin typeface="+mn-lt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 smtClean="0">
              <a:latin typeface="+mn-lt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>
                <a:latin typeface="+mn-lt"/>
              </a:rPr>
              <a:t>                              </a:t>
            </a: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/>
              <a:t> </a:t>
            </a:r>
            <a:endParaRPr lang="ru-RU" sz="2000" b="1" kern="0" dirty="0">
              <a:latin typeface="+mn-lt"/>
            </a:endParaRPr>
          </a:p>
        </p:txBody>
      </p:sp>
      <p:pic>
        <p:nvPicPr>
          <p:cNvPr id="7" name="Рисунок 6" descr="ТЗ_Хорватия_1 коп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5596" y="4437112"/>
            <a:ext cx="4449155" cy="194421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8" name="Рисунок 7" descr="ТЗ_Хорват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708920"/>
            <a:ext cx="3614525" cy="1531232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2124075" y="692150"/>
            <a:ext cx="6850063" cy="866775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tx1"/>
                </a:solidFill>
              </a:rPr>
              <a:t>Номинация: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3068638"/>
            <a:ext cx="7991475" cy="27955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200" b="1" dirty="0" smtClean="0"/>
              <a:t>«Лучшее краеведческое издание»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000" b="1" i="1" dirty="0" smtClean="0"/>
              <a:t>(открытие новых имен, изыскание неизвестных фактов,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000" b="1" i="1" dirty="0" smtClean="0"/>
              <a:t>имеющих значение для изучения и сохранения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000" b="1" i="1" dirty="0" smtClean="0"/>
              <a:t>природного разнообразия и культуры края)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2000" b="1" dirty="0" smtClean="0"/>
          </a:p>
        </p:txBody>
      </p:sp>
      <p:pic>
        <p:nvPicPr>
          <p:cNvPr id="4100" name="Рисунок 5" descr="0773c381889fa82482d6f4e40e5dc34e.png"/>
          <p:cNvPicPr>
            <a:picLocks noChangeAspect="1"/>
          </p:cNvPicPr>
          <p:nvPr/>
        </p:nvPicPr>
        <p:blipFill>
          <a:blip r:embed="rId2" cstate="print"/>
          <a:srcRect l="21651" t="29951" r="50945" b="35298"/>
          <a:stretch>
            <a:fillRect/>
          </a:stretch>
        </p:blipFill>
        <p:spPr bwMode="auto">
          <a:xfrm>
            <a:off x="971550" y="828675"/>
            <a:ext cx="1212850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981075"/>
            <a:ext cx="7924800" cy="866775"/>
          </a:xfrm>
        </p:spPr>
        <p:txBody>
          <a:bodyPr/>
          <a:lstStyle/>
          <a:p>
            <a:pPr eaLnBrk="1" hangingPunct="1"/>
            <a:r>
              <a:rPr lang="ru-RU" sz="2400" smtClean="0"/>
              <a:t/>
            </a:r>
            <a:br>
              <a:rPr lang="ru-RU" sz="2400" smtClean="0"/>
            </a:br>
            <a:r>
              <a:rPr lang="ru-RU" sz="2800" smtClean="0">
                <a:solidFill>
                  <a:schemeClr val="tx1"/>
                </a:solidFill>
              </a:rPr>
              <a:t>Номинация: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400" smtClean="0"/>
              <a:t>            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636838"/>
            <a:ext cx="7848600" cy="1793875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3200" b="1" dirty="0" smtClean="0"/>
              <a:t>«Лучший </a:t>
            </a:r>
            <a:r>
              <a:rPr lang="ru-RU" sz="3200" b="1" dirty="0" err="1" smtClean="0"/>
              <a:t>тифлокраеведческий</a:t>
            </a:r>
            <a:r>
              <a:rPr lang="ru-RU" sz="3200" b="1" dirty="0" smtClean="0"/>
              <a:t> проект по защите окружающей среды»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ТЗ_Татария_дис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797152"/>
            <a:ext cx="3275856" cy="1445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 w="139700" prst="cross"/>
          </a:sp3d>
        </p:spPr>
      </p:pic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3419475" y="404813"/>
            <a:ext cx="5113338" cy="360362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tx1"/>
                </a:solidFill>
              </a:rPr>
              <a:t>                    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                    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2349500"/>
            <a:ext cx="4968552" cy="3815804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1600" b="1" dirty="0" smtClean="0"/>
              <a:t>     за реализацию проектов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800" b="1" dirty="0" smtClean="0"/>
              <a:t>    </a:t>
            </a:r>
            <a:r>
              <a:rPr lang="ru-RU" sz="2000" b="1" dirty="0" smtClean="0"/>
              <a:t>«Мой дом Россия. Книжный навигатор для слепых»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000" b="1" dirty="0" smtClean="0"/>
              <a:t>и «Татарстан на кончиках пальцев. Заповедники и парки незрячим»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900" b="1" i="1" dirty="0" smtClean="0"/>
          </a:p>
          <a:p>
            <a:pPr eaLnBrk="1" hangingPunct="1">
              <a:buNone/>
            </a:pPr>
            <a:r>
              <a:rPr lang="ru-RU" sz="1400" b="1" i="1" dirty="0" smtClean="0"/>
              <a:t>  </a:t>
            </a:r>
            <a:r>
              <a:rPr lang="ru-RU" sz="1400" b="1" dirty="0" smtClean="0"/>
              <a:t>Авторы проектов: Гелюся Закирова,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400" b="1" dirty="0" smtClean="0"/>
              <a:t>                                     Диана Чернова, Альберт </a:t>
            </a:r>
            <a:r>
              <a:rPr lang="ru-RU" sz="1400" b="1" dirty="0" err="1" smtClean="0"/>
              <a:t>Валеев</a:t>
            </a:r>
            <a:endParaRPr lang="ru-RU" sz="1400" b="1" dirty="0" smtClean="0"/>
          </a:p>
          <a:p>
            <a:pPr eaLnBrk="1" hangingPunct="1">
              <a:buNone/>
            </a:pPr>
            <a:r>
              <a:rPr lang="ru-RU" sz="1400" b="1" dirty="0" smtClean="0"/>
              <a:t>  Разработка рельефно-графических </a:t>
            </a:r>
          </a:p>
          <a:p>
            <a:pPr eaLnBrk="1" hangingPunct="1">
              <a:buNone/>
            </a:pPr>
            <a:r>
              <a:rPr lang="ru-RU" sz="1400" b="1" dirty="0" smtClean="0"/>
              <a:t>  изданий – </a:t>
            </a:r>
            <a:r>
              <a:rPr lang="ru-RU" sz="1400" b="1" dirty="0" err="1" smtClean="0"/>
              <a:t>Айсылу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Валеева</a:t>
            </a:r>
            <a:r>
              <a:rPr lang="ru-RU" sz="1400" b="1" dirty="0" smtClean="0"/>
              <a:t>, Альберт </a:t>
            </a:r>
            <a:r>
              <a:rPr lang="ru-RU" sz="1400" b="1" dirty="0" err="1" smtClean="0"/>
              <a:t>Валеев</a:t>
            </a:r>
            <a:r>
              <a:rPr lang="ru-RU" sz="1400" b="1" dirty="0" smtClean="0"/>
              <a:t> </a:t>
            </a:r>
          </a:p>
          <a:p>
            <a:pPr eaLnBrk="1" hangingPunct="1">
              <a:buNone/>
            </a:pPr>
            <a:r>
              <a:rPr lang="ru-RU" sz="1400" b="1" dirty="0" smtClean="0"/>
              <a:t>  Разработка изданий по Брайлю – </a:t>
            </a:r>
            <a:r>
              <a:rPr lang="ru-RU" sz="1400" b="1" dirty="0" err="1" smtClean="0"/>
              <a:t>Тальгать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Исхаков</a:t>
            </a:r>
            <a:endParaRPr lang="ru-RU" sz="1400" b="1" dirty="0" smtClean="0"/>
          </a:p>
          <a:p>
            <a:pPr eaLnBrk="1" hangingPunct="1">
              <a:buNone/>
            </a:pPr>
            <a:r>
              <a:rPr lang="ru-RU" sz="1400" b="1" dirty="0" smtClean="0"/>
              <a:t>  Диктор </a:t>
            </a:r>
            <a:r>
              <a:rPr lang="ru-RU" sz="1400" b="1" dirty="0" err="1" smtClean="0"/>
              <a:t>Фирдаус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Ганеева</a:t>
            </a:r>
            <a:endParaRPr lang="ru-RU" sz="1400" b="1" dirty="0" smtClean="0"/>
          </a:p>
          <a:p>
            <a:pPr eaLnBrk="1" hangingPunct="1">
              <a:buNone/>
            </a:pPr>
            <a:r>
              <a:rPr lang="ru-RU" sz="1400" b="1" dirty="0" smtClean="0"/>
              <a:t>  Звукорежиссер Альберт </a:t>
            </a:r>
            <a:r>
              <a:rPr lang="ru-RU" sz="1400" b="1" dirty="0" err="1" smtClean="0"/>
              <a:t>Валеев</a:t>
            </a:r>
            <a:endParaRPr lang="ru-RU" sz="1400" b="1" dirty="0" smtClean="0"/>
          </a:p>
          <a:p>
            <a:pPr eaLnBrk="1" hangingPunct="1">
              <a:buFont typeface="Wingdings" pitchFamily="2" charset="2"/>
              <a:buNone/>
            </a:pPr>
            <a:endParaRPr lang="ru-RU" sz="14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1400" b="1" dirty="0" smtClean="0"/>
              <a:t>                             </a:t>
            </a:r>
            <a:endParaRPr lang="ru-RU" sz="1400" b="1" i="1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sz="1400" b="1" dirty="0" smtClean="0"/>
          </a:p>
        </p:txBody>
      </p:sp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2268538" y="6165850"/>
            <a:ext cx="6615112" cy="4318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2800" b="1" kern="0" dirty="0">
                <a:latin typeface="+mj-lt"/>
                <a:ea typeface="+mj-ea"/>
                <a:cs typeface="+mj-cs"/>
              </a:rPr>
              <a:t>                     </a:t>
            </a:r>
            <a:br>
              <a:rPr lang="ru-RU" sz="2800" b="1" kern="0" dirty="0">
                <a:latin typeface="+mj-lt"/>
                <a:ea typeface="+mj-ea"/>
                <a:cs typeface="+mj-cs"/>
              </a:rPr>
            </a:br>
            <a:r>
              <a:rPr lang="ru-RU" sz="2800" b="1" kern="0" dirty="0">
                <a:latin typeface="+mj-lt"/>
                <a:ea typeface="+mj-ea"/>
                <a:cs typeface="+mj-cs"/>
              </a:rPr>
              <a:t/>
            </a:r>
            <a:br>
              <a:rPr lang="ru-RU" sz="2800" b="1" kern="0" dirty="0">
                <a:latin typeface="+mj-lt"/>
                <a:ea typeface="+mj-ea"/>
                <a:cs typeface="+mj-cs"/>
              </a:rPr>
            </a:br>
            <a:r>
              <a:rPr lang="ru-RU" sz="2800" b="1" kern="0" dirty="0">
                <a:latin typeface="+mj-lt"/>
                <a:ea typeface="+mj-ea"/>
                <a:cs typeface="+mj-cs"/>
              </a:rPr>
              <a:t/>
            </a:r>
            <a:br>
              <a:rPr lang="ru-RU" sz="2800" b="1" kern="0" dirty="0">
                <a:latin typeface="+mj-lt"/>
                <a:ea typeface="+mj-ea"/>
                <a:cs typeface="+mj-cs"/>
              </a:rPr>
            </a:br>
            <a:endParaRPr lang="ru-RU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AutoShape 2"/>
          <p:cNvSpPr txBox="1">
            <a:spLocks noChangeArrowheads="1"/>
          </p:cNvSpPr>
          <p:nvPr/>
        </p:nvSpPr>
        <p:spPr bwMode="auto">
          <a:xfrm>
            <a:off x="4067944" y="260648"/>
            <a:ext cx="4104456" cy="576064"/>
          </a:xfrm>
          <a:prstGeom prst="roundRect">
            <a:avLst>
              <a:gd name="adj" fmla="val 21667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Диплом </a:t>
            </a:r>
            <a:r>
              <a:rPr lang="en-US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 </a:t>
            </a: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степени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27088" y="836613"/>
            <a:ext cx="7993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00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600" b="1" i="1" kern="0" dirty="0" smtClean="0">
                <a:latin typeface="+mn-lt"/>
              </a:rPr>
              <a:t>Государственное </a:t>
            </a:r>
            <a:r>
              <a:rPr lang="ru-RU" sz="1600" b="1" i="1" kern="0" dirty="0">
                <a:latin typeface="+mn-lt"/>
              </a:rPr>
              <a:t>бюджетное учреждение </a:t>
            </a:r>
            <a:r>
              <a:rPr lang="ru-RU" sz="1600" b="1" i="1" kern="0" dirty="0" smtClean="0">
                <a:latin typeface="+mn-lt"/>
              </a:rPr>
              <a:t>культуры </a:t>
            </a:r>
          </a:p>
          <a:p>
            <a:pPr marL="2700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600" b="1" i="1" kern="0" dirty="0" smtClean="0">
                <a:latin typeface="+mn-lt"/>
              </a:rPr>
              <a:t>Республики Татарстан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b="1" kern="0" dirty="0" smtClean="0">
                <a:latin typeface="+mn-lt"/>
              </a:rPr>
              <a:t> </a:t>
            </a:r>
            <a:r>
              <a:rPr lang="ru-RU" sz="2000" b="1" kern="0" dirty="0" smtClean="0">
                <a:latin typeface="+mn-lt"/>
              </a:rPr>
              <a:t>«Республиканская специальная библиотека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kern="0" dirty="0" smtClean="0">
                <a:latin typeface="+mn-lt"/>
              </a:rPr>
              <a:t> для слепых и слабовидящих»</a:t>
            </a:r>
            <a:endParaRPr lang="ru-RU" sz="2000" b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i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27650" y="2996952"/>
            <a:ext cx="381635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27650" y="3140968"/>
            <a:ext cx="381635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148263" y="2781300"/>
            <a:ext cx="3744912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pic>
        <p:nvPicPr>
          <p:cNvPr id="13" name="Рисунок 12" descr="ТЗ_Бабочки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492896"/>
            <a:ext cx="2376264" cy="177288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14" name="Рисунок 13" descr="ТЗ_Татария_1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114650"/>
            <a:ext cx="1728192" cy="260487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16" name="Рисунок 15" descr="ТЗ_Татария_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5517232"/>
            <a:ext cx="1457955" cy="111408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1052736"/>
            <a:ext cx="8388350" cy="10081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600" i="1" dirty="0" smtClean="0">
                <a:solidFill>
                  <a:schemeClr val="tx1"/>
                </a:solidFill>
              </a:rPr>
              <a:t/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/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/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/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/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/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/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/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/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/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/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>Государственное бюджетное учреждение культуры Республики Крым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</a:t>
            </a:r>
            <a:r>
              <a:rPr lang="ru-RU" sz="2000" spc="-30" dirty="0" smtClean="0">
                <a:solidFill>
                  <a:schemeClr val="tx1"/>
                </a:solidFill>
              </a:rPr>
              <a:t>Крымская республиканская универсальная научная библиотека им. И. Я. Франко»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3141663"/>
            <a:ext cx="2663825" cy="2159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/>
              <a:t> </a:t>
            </a:r>
            <a:endParaRPr lang="ru-RU" sz="2400" b="1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sz="2400" b="1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sz="2400" b="1" dirty="0" smtClean="0"/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 bwMode="auto">
          <a:xfrm>
            <a:off x="3851920" y="332656"/>
            <a:ext cx="4248472" cy="576064"/>
          </a:xfrm>
          <a:prstGeom prst="roundRect">
            <a:avLst>
              <a:gd name="adj" fmla="val 21667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Диплом </a:t>
            </a:r>
            <a:r>
              <a:rPr lang="en-US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II </a:t>
            </a: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степени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650" y="2349500"/>
            <a:ext cx="3744342" cy="28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4572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/>
              <a:t>за </a:t>
            </a:r>
            <a:r>
              <a:rPr lang="ru-RU" sz="1600" b="1" dirty="0" smtClean="0"/>
              <a:t>реализацию проекта</a:t>
            </a:r>
            <a:endParaRPr lang="ru-RU" sz="16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 smtClean="0"/>
              <a:t> «Крым на ладонях»</a:t>
            </a:r>
            <a:endParaRPr lang="ru-RU" sz="1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800" b="1" dirty="0"/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>
                <a:latin typeface="+mn-lt"/>
              </a:rPr>
              <a:t>Руководитель</a:t>
            </a:r>
            <a:r>
              <a:rPr lang="ru-RU" sz="1400" b="1" dirty="0" smtClean="0"/>
              <a:t> проекта Елена </a:t>
            </a:r>
            <a:r>
              <a:rPr lang="ru-RU" sz="1400" b="1" dirty="0" err="1" smtClean="0"/>
              <a:t>Ясинова</a:t>
            </a:r>
            <a:endParaRPr lang="ru-RU" sz="1400" b="1" dirty="0" smtClean="0"/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Организатор проекта Лариса </a:t>
            </a:r>
            <a:r>
              <a:rPr lang="ru-RU" sz="1400" b="1" dirty="0" err="1" smtClean="0"/>
              <a:t>Чаплюн</a:t>
            </a:r>
            <a:endParaRPr lang="ru-RU" sz="1400" b="1" dirty="0"/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Партнер – </a:t>
            </a:r>
            <a:r>
              <a:rPr lang="ru-RU" sz="1400" b="1" dirty="0" err="1" smtClean="0"/>
              <a:t>Культурно-досуговый</a:t>
            </a:r>
            <a:r>
              <a:rPr lang="ru-RU" sz="1400" b="1" dirty="0" smtClean="0"/>
              <a:t> центр им. Т.  Г. Шевченко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Диктор Денис Ребриков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Звукооператор Андрей Ермоленко</a:t>
            </a: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/>
              <a:t> </a:t>
            </a:r>
            <a:endParaRPr lang="ru-RU" sz="2000" b="1" kern="0" dirty="0">
              <a:latin typeface="+mn-lt"/>
            </a:endParaRPr>
          </a:p>
        </p:txBody>
      </p:sp>
      <p:pic>
        <p:nvPicPr>
          <p:cNvPr id="7" name="Рисунок 6" descr="ТЗ_Симферополь Крым на ладоня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708920"/>
            <a:ext cx="3105093" cy="302433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 descr="ТЗ_Симферополь_Франк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797152"/>
            <a:ext cx="4070161" cy="194421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2124075" y="692150"/>
            <a:ext cx="6850063" cy="866775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tx1"/>
                </a:solidFill>
              </a:rPr>
              <a:t>Номинация: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3068638"/>
            <a:ext cx="7991475" cy="27955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200" b="1" dirty="0" smtClean="0"/>
              <a:t>«Лучшее издание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200" b="1" dirty="0" smtClean="0"/>
              <a:t> местного незрячего автора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200" b="1" dirty="0" smtClean="0"/>
              <a:t>о родном крае»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2000" b="1" dirty="0" smtClean="0"/>
          </a:p>
        </p:txBody>
      </p:sp>
      <p:pic>
        <p:nvPicPr>
          <p:cNvPr id="4100" name="Рисунок 5" descr="0773c381889fa82482d6f4e40e5dc34e.png"/>
          <p:cNvPicPr>
            <a:picLocks noChangeAspect="1"/>
          </p:cNvPicPr>
          <p:nvPr/>
        </p:nvPicPr>
        <p:blipFill>
          <a:blip r:embed="rId2" cstate="print"/>
          <a:srcRect l="21651" t="29951" r="50945" b="35298"/>
          <a:stretch>
            <a:fillRect/>
          </a:stretch>
        </p:blipFill>
        <p:spPr bwMode="auto">
          <a:xfrm>
            <a:off x="971550" y="828675"/>
            <a:ext cx="1212850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3419475" y="404813"/>
            <a:ext cx="5113338" cy="360362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tx1"/>
                </a:solidFill>
              </a:rPr>
              <a:t>                     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/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/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/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                     </a:t>
            </a:r>
            <a:br>
              <a:rPr lang="ru-RU" sz="2800" smtClean="0">
                <a:solidFill>
                  <a:schemeClr val="tx1"/>
                </a:solidFill>
              </a:rPr>
            </a:br>
            <a:endParaRPr lang="ru-RU" sz="180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2349500"/>
            <a:ext cx="5039792" cy="25066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1600" b="1" dirty="0" smtClean="0"/>
              <a:t>     за выпуск в звуковом формате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600" b="1" dirty="0" smtClean="0"/>
              <a:t> сборника рассказов (на якутском языке)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800" b="1" dirty="0" smtClean="0"/>
              <a:t>    </a:t>
            </a:r>
            <a:r>
              <a:rPr lang="ru-RU" sz="2000" b="1" dirty="0" smtClean="0"/>
              <a:t>Емельянов М. П.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000" b="1" dirty="0" smtClean="0"/>
              <a:t>«Неожиданная встреча»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000" b="1" dirty="0" smtClean="0"/>
              <a:t>«Последний патрон»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000" b="1" dirty="0" smtClean="0"/>
              <a:t>«След от пули»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900" b="1" i="1" dirty="0" smtClean="0"/>
          </a:p>
          <a:p>
            <a:pPr eaLnBrk="1" hangingPunct="1">
              <a:buNone/>
            </a:pPr>
            <a:r>
              <a:rPr lang="ru-RU" sz="1400" b="1" i="1" dirty="0" smtClean="0"/>
              <a:t>            </a:t>
            </a:r>
            <a:r>
              <a:rPr lang="ru-RU" sz="1400" b="1" dirty="0" smtClean="0"/>
              <a:t>Ответственный исполнитель Наталья Охотина</a:t>
            </a:r>
          </a:p>
          <a:p>
            <a:pPr eaLnBrk="1" hangingPunct="1">
              <a:buNone/>
            </a:pPr>
            <a:r>
              <a:rPr lang="ru-RU" sz="1400" b="1" dirty="0" smtClean="0"/>
              <a:t>            Дикторы: М. Николаева,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400" b="1" dirty="0" smtClean="0"/>
              <a:t>                                Д. Егоров,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400" b="1" dirty="0" smtClean="0"/>
              <a:t>                                З. Попова</a:t>
            </a:r>
          </a:p>
          <a:p>
            <a:pPr eaLnBrk="1" hangingPunct="1">
              <a:buNone/>
            </a:pPr>
            <a:r>
              <a:rPr lang="ru-RU" sz="1400" b="1" dirty="0" smtClean="0"/>
              <a:t>            Звукорежиссер Петр Неустроев</a:t>
            </a:r>
            <a:endParaRPr lang="ru-RU" sz="1400" b="1" i="1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sz="1400" b="1" dirty="0" smtClean="0"/>
          </a:p>
        </p:txBody>
      </p:sp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2268538" y="6165850"/>
            <a:ext cx="6615112" cy="4318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2800" b="1" kern="0" dirty="0">
                <a:latin typeface="+mj-lt"/>
                <a:ea typeface="+mj-ea"/>
                <a:cs typeface="+mj-cs"/>
              </a:rPr>
              <a:t>                     </a:t>
            </a:r>
            <a:br>
              <a:rPr lang="ru-RU" sz="2800" b="1" kern="0" dirty="0">
                <a:latin typeface="+mj-lt"/>
                <a:ea typeface="+mj-ea"/>
                <a:cs typeface="+mj-cs"/>
              </a:rPr>
            </a:br>
            <a:r>
              <a:rPr lang="ru-RU" sz="2800" b="1" kern="0" dirty="0">
                <a:latin typeface="+mj-lt"/>
                <a:ea typeface="+mj-ea"/>
                <a:cs typeface="+mj-cs"/>
              </a:rPr>
              <a:t/>
            </a:r>
            <a:br>
              <a:rPr lang="ru-RU" sz="2800" b="1" kern="0" dirty="0">
                <a:latin typeface="+mj-lt"/>
                <a:ea typeface="+mj-ea"/>
                <a:cs typeface="+mj-cs"/>
              </a:rPr>
            </a:br>
            <a:r>
              <a:rPr lang="ru-RU" sz="2800" b="1" kern="0" dirty="0">
                <a:latin typeface="+mj-lt"/>
                <a:ea typeface="+mj-ea"/>
                <a:cs typeface="+mj-cs"/>
              </a:rPr>
              <a:t/>
            </a:r>
            <a:br>
              <a:rPr lang="ru-RU" sz="2800" b="1" kern="0" dirty="0">
                <a:latin typeface="+mj-lt"/>
                <a:ea typeface="+mj-ea"/>
                <a:cs typeface="+mj-cs"/>
              </a:rPr>
            </a:br>
            <a:endParaRPr lang="ru-RU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AutoShape 2"/>
          <p:cNvSpPr txBox="1">
            <a:spLocks noChangeArrowheads="1"/>
          </p:cNvSpPr>
          <p:nvPr/>
        </p:nvSpPr>
        <p:spPr bwMode="auto">
          <a:xfrm>
            <a:off x="4067944" y="260648"/>
            <a:ext cx="4104456" cy="576064"/>
          </a:xfrm>
          <a:prstGeom prst="roundRect">
            <a:avLst>
              <a:gd name="adj" fmla="val 21667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Диплом </a:t>
            </a:r>
            <a:r>
              <a:rPr lang="en-US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 </a:t>
            </a: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степени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27088" y="836613"/>
            <a:ext cx="7993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b="1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600" b="1" i="1" kern="0" dirty="0">
                <a:latin typeface="+mn-lt"/>
              </a:rPr>
              <a:t>  </a:t>
            </a:r>
            <a:r>
              <a:rPr lang="ru-RU" sz="1600" b="1" i="1" kern="0" dirty="0" smtClean="0">
                <a:latin typeface="+mn-lt"/>
              </a:rPr>
              <a:t>Государственное казенное учреждение Республики Саха (Якутия)</a:t>
            </a:r>
            <a:endParaRPr lang="ru-RU" sz="1600" b="1" i="1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b="1" kern="0" dirty="0">
                <a:latin typeface="+mn-lt"/>
              </a:rPr>
              <a:t> </a:t>
            </a:r>
            <a:r>
              <a:rPr lang="ru-RU" sz="2000" b="1" kern="0" dirty="0" smtClean="0">
                <a:latin typeface="+mn-lt"/>
              </a:rPr>
              <a:t>«Республиканская </a:t>
            </a:r>
            <a:r>
              <a:rPr lang="ru-RU" sz="2000" b="1" kern="0" dirty="0">
                <a:latin typeface="+mn-lt"/>
              </a:rPr>
              <a:t>библиотека для слепых»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i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076825" y="3068638"/>
            <a:ext cx="381635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229225" y="3221038"/>
            <a:ext cx="381635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148263" y="2781300"/>
            <a:ext cx="3744912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pic>
        <p:nvPicPr>
          <p:cNvPr id="13" name="Рисунок 12" descr="ТЗ_Якутия_2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6012160" y="2492896"/>
            <a:ext cx="2923705" cy="367240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14" name="Рисунок 13" descr="ТЗ_Якутия_1.jpg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5148064" y="4867504"/>
            <a:ext cx="1760353" cy="174011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981075"/>
            <a:ext cx="8388350" cy="863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600" i="1" dirty="0" smtClean="0">
                <a:solidFill>
                  <a:schemeClr val="tx1"/>
                </a:solidFill>
              </a:rPr>
              <a:t>Государственное казенное учреждение культуры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</a:t>
            </a:r>
            <a:r>
              <a:rPr lang="ru-RU" sz="2000" spc="-30" dirty="0" smtClean="0">
                <a:solidFill>
                  <a:schemeClr val="tx1"/>
                </a:solidFill>
              </a:rPr>
              <a:t>Белгородская государственная специальная библиотека </a:t>
            </a:r>
            <a:br>
              <a:rPr lang="ru-RU" sz="2000" spc="-30" dirty="0" smtClean="0">
                <a:solidFill>
                  <a:schemeClr val="tx1"/>
                </a:solidFill>
              </a:rPr>
            </a:br>
            <a:r>
              <a:rPr lang="ru-RU" sz="2000" spc="-30" dirty="0" smtClean="0">
                <a:solidFill>
                  <a:schemeClr val="tx1"/>
                </a:solidFill>
              </a:rPr>
              <a:t>для слепых имени В. Я. </a:t>
            </a:r>
            <a:r>
              <a:rPr lang="ru-RU" sz="2000" spc="-30" dirty="0" err="1" smtClean="0">
                <a:solidFill>
                  <a:schemeClr val="tx1"/>
                </a:solidFill>
              </a:rPr>
              <a:t>Ерошенко</a:t>
            </a:r>
            <a:r>
              <a:rPr lang="ru-RU" sz="2000" dirty="0" smtClean="0">
                <a:solidFill>
                  <a:schemeClr val="tx1"/>
                </a:solidFill>
              </a:rPr>
              <a:t>»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3141663"/>
            <a:ext cx="2663825" cy="2159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smtClean="0"/>
              <a:t> </a:t>
            </a:r>
            <a:endParaRPr lang="ru-RU" sz="2400" b="1" smtClean="0"/>
          </a:p>
          <a:p>
            <a:pPr algn="ctr" eaLnBrk="1" hangingPunct="1">
              <a:buFont typeface="Wingdings" pitchFamily="2" charset="2"/>
              <a:buNone/>
            </a:pPr>
            <a:endParaRPr lang="ru-RU" sz="2400" b="1" smtClean="0"/>
          </a:p>
          <a:p>
            <a:pPr algn="ctr" eaLnBrk="1" hangingPunct="1">
              <a:buFont typeface="Wingdings" pitchFamily="2" charset="2"/>
              <a:buNone/>
            </a:pPr>
            <a:endParaRPr lang="ru-RU" sz="2400" b="1" smtClean="0"/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 bwMode="auto">
          <a:xfrm>
            <a:off x="3851920" y="332656"/>
            <a:ext cx="4248472" cy="576064"/>
          </a:xfrm>
          <a:prstGeom prst="roundRect">
            <a:avLst>
              <a:gd name="adj" fmla="val 21667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Диплом </a:t>
            </a:r>
            <a:r>
              <a:rPr lang="en-US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II </a:t>
            </a: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степени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650" y="2349500"/>
            <a:ext cx="525621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4572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/>
              <a:t>за выпуск </a:t>
            </a:r>
            <a:r>
              <a:rPr lang="ru-RU" sz="1600" b="1" dirty="0" smtClean="0"/>
              <a:t>в звуковом формате</a:t>
            </a:r>
          </a:p>
          <a:p>
            <a:pPr marL="342900" indent="-4572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 smtClean="0"/>
              <a:t>сборника стихов</a:t>
            </a:r>
            <a:endParaRPr lang="ru-RU" sz="16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 smtClean="0"/>
              <a:t> </a:t>
            </a:r>
            <a:r>
              <a:rPr lang="ru-RU" sz="2000" b="1" dirty="0" err="1" smtClean="0"/>
              <a:t>Лиманский</a:t>
            </a:r>
            <a:r>
              <a:rPr lang="ru-RU" sz="2000" b="1" dirty="0" smtClean="0"/>
              <a:t> В.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 smtClean="0"/>
              <a:t>«Заброшенный сад»</a:t>
            </a:r>
            <a:endParaRPr lang="ru-RU" sz="1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8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/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Редактор  Лариса </a:t>
            </a:r>
            <a:r>
              <a:rPr lang="ru-RU" sz="1400" b="1" dirty="0" err="1" smtClean="0"/>
              <a:t>Вергун</a:t>
            </a:r>
            <a:endParaRPr lang="ru-RU" sz="1400" b="1" dirty="0"/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Дикторы:  Надежда </a:t>
            </a:r>
            <a:r>
              <a:rPr lang="ru-RU" sz="1400" b="1" dirty="0" err="1" smtClean="0"/>
              <a:t>Будагянц</a:t>
            </a:r>
            <a:r>
              <a:rPr lang="ru-RU" sz="1400" b="1" dirty="0" smtClean="0"/>
              <a:t>, 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                   Александр Голиков</a:t>
            </a: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/>
              <a:t> </a:t>
            </a:r>
            <a:endParaRPr lang="ru-RU" sz="2000" b="1" kern="0" dirty="0">
              <a:latin typeface="+mn-lt"/>
            </a:endParaRPr>
          </a:p>
        </p:txBody>
      </p:sp>
      <p:pic>
        <p:nvPicPr>
          <p:cNvPr id="7" name="Рисунок 6" descr="ТЗ_Белгород_Лиманс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212976"/>
            <a:ext cx="3240360" cy="2868760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981074"/>
            <a:ext cx="8388350" cy="93575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600" i="1" dirty="0" smtClean="0">
                <a:solidFill>
                  <a:schemeClr val="tx1"/>
                </a:solidFill>
              </a:rPr>
              <a:t>Государственное бюджетное учреждение культуры Астраханской области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</a:t>
            </a:r>
            <a:r>
              <a:rPr lang="ru-RU" sz="2000" spc="-30" dirty="0" smtClean="0">
                <a:solidFill>
                  <a:schemeClr val="tx1"/>
                </a:solidFill>
              </a:rPr>
              <a:t>Библиотека </a:t>
            </a:r>
            <a:r>
              <a:rPr lang="ru-RU" sz="2000" dirty="0" smtClean="0"/>
              <a:t>– </a:t>
            </a:r>
            <a:r>
              <a:rPr lang="ru-RU" sz="2000" spc="-30" dirty="0" smtClean="0">
                <a:solidFill>
                  <a:schemeClr val="tx1"/>
                </a:solidFill>
              </a:rPr>
              <a:t>центр социокультурной реабилитации </a:t>
            </a:r>
            <a:br>
              <a:rPr lang="ru-RU" sz="2000" spc="-30" dirty="0" smtClean="0">
                <a:solidFill>
                  <a:schemeClr val="tx1"/>
                </a:solidFill>
              </a:rPr>
            </a:br>
            <a:r>
              <a:rPr lang="ru-RU" sz="2000" spc="-30" dirty="0" smtClean="0">
                <a:solidFill>
                  <a:schemeClr val="tx1"/>
                </a:solidFill>
              </a:rPr>
              <a:t>инвалидов по зрению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2420888"/>
            <a:ext cx="4032447" cy="28797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/>
              <a:t> </a:t>
            </a:r>
            <a:endParaRPr lang="ru-RU" sz="2400" b="1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sz="2400" b="1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dirty="0" smtClean="0"/>
              <a:t>                </a:t>
            </a:r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 bwMode="auto">
          <a:xfrm>
            <a:off x="3851920" y="332656"/>
            <a:ext cx="4248472" cy="576064"/>
          </a:xfrm>
          <a:prstGeom prst="roundRect">
            <a:avLst>
              <a:gd name="adj" fmla="val 21667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sz="3200" b="1" kern="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lnSpc>
                <a:spcPct val="90000"/>
              </a:lnSpc>
              <a:defRPr/>
            </a:pPr>
            <a:r>
              <a:rPr lang="ru-RU" sz="3200" b="1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Диплом </a:t>
            </a:r>
            <a:r>
              <a:rPr lang="en-US" sz="3200" b="1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II</a:t>
            </a:r>
            <a:r>
              <a:rPr lang="en-US" sz="32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3200" b="1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степени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650" y="2349500"/>
            <a:ext cx="5040486" cy="338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457200"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>
                <a:latin typeface="+mn-lt"/>
              </a:rPr>
              <a:t>за выпуск </a:t>
            </a:r>
            <a:r>
              <a:rPr lang="ru-RU" sz="1600" b="1" dirty="0" smtClean="0">
                <a:latin typeface="+mn-lt"/>
              </a:rPr>
              <a:t>журнала</a:t>
            </a:r>
          </a:p>
          <a:p>
            <a:pPr marL="342900" indent="-457200"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 smtClean="0"/>
              <a:t> </a:t>
            </a:r>
            <a:r>
              <a:rPr lang="ru-RU" sz="2000" b="1" dirty="0" smtClean="0"/>
              <a:t>«</a:t>
            </a:r>
            <a:r>
              <a:rPr lang="ru-RU" sz="2000" b="1" dirty="0" err="1" smtClean="0"/>
              <a:t>Тифлокалейдоскоп</a:t>
            </a:r>
            <a:r>
              <a:rPr lang="ru-RU" sz="2000" b="1" dirty="0" smtClean="0"/>
              <a:t>» </a:t>
            </a:r>
          </a:p>
          <a:p>
            <a:pPr marL="342900" indent="-457200"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1400" b="1" i="1" dirty="0" smtClean="0">
                <a:latin typeface="+mn-lt"/>
              </a:rPr>
              <a:t>      (в  рельефно-точечном формате)</a:t>
            </a:r>
            <a:endParaRPr lang="ru-RU" sz="1400" b="1" i="1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8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 smtClean="0">
              <a:latin typeface="+mn-lt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>
                <a:latin typeface="+mn-lt"/>
              </a:rPr>
              <a:t>Над выпуском работали: Н. </a:t>
            </a:r>
            <a:r>
              <a:rPr lang="ru-RU" sz="1400" b="1" dirty="0" err="1" smtClean="0">
                <a:latin typeface="+mn-lt"/>
              </a:rPr>
              <a:t>Крайнова</a:t>
            </a:r>
            <a:r>
              <a:rPr lang="ru-RU" sz="1400" b="1" dirty="0" smtClean="0">
                <a:latin typeface="+mn-lt"/>
              </a:rPr>
              <a:t>,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>
                <a:latin typeface="+mn-lt"/>
              </a:rPr>
              <a:t>                                              Н. Козлова,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>
                <a:latin typeface="+mn-lt"/>
              </a:rPr>
              <a:t>                                              Р. </a:t>
            </a:r>
            <a:r>
              <a:rPr lang="ru-RU" sz="1400" b="1" dirty="0" err="1" smtClean="0">
                <a:latin typeface="+mn-lt"/>
              </a:rPr>
              <a:t>Еналиев</a:t>
            </a:r>
            <a:r>
              <a:rPr lang="ru-RU" sz="1400" b="1" dirty="0" smtClean="0">
                <a:latin typeface="+mn-lt"/>
              </a:rPr>
              <a:t>,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>
                <a:latin typeface="+mn-lt"/>
              </a:rPr>
              <a:t>                                              В. Аксенова,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>
                <a:latin typeface="+mn-lt"/>
              </a:rPr>
              <a:t>                                              Н. Мишурова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>
                <a:latin typeface="+mn-lt"/>
              </a:rPr>
              <a:t>Партнеры: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>
                <a:latin typeface="+mn-lt"/>
              </a:rPr>
              <a:t>общеобразовательные школы Астрахани,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>
                <a:latin typeface="+mn-lt"/>
              </a:rPr>
              <a:t>Астраханский губернский техникум (структурное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>
                <a:latin typeface="+mn-lt"/>
              </a:rPr>
              <a:t>подразделение № 1)</a:t>
            </a:r>
            <a:endParaRPr lang="ru-RU" sz="1400" b="1" dirty="0">
              <a:latin typeface="+mn-lt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/>
              <a:t> </a:t>
            </a:r>
            <a:endParaRPr lang="ru-RU" sz="2000" b="1" kern="0" dirty="0">
              <a:latin typeface="+mn-lt"/>
            </a:endParaRPr>
          </a:p>
        </p:txBody>
      </p:sp>
      <p:pic>
        <p:nvPicPr>
          <p:cNvPr id="8" name="Рисунок 7" descr="Тифлокалейдоско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492896"/>
            <a:ext cx="2982011" cy="414908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981075"/>
            <a:ext cx="7924800" cy="866775"/>
          </a:xfrm>
        </p:spPr>
        <p:txBody>
          <a:bodyPr/>
          <a:lstStyle/>
          <a:p>
            <a:pPr eaLnBrk="1" hangingPunct="1"/>
            <a:r>
              <a:rPr lang="ru-RU" sz="2400" smtClean="0"/>
              <a:t/>
            </a:r>
            <a:br>
              <a:rPr lang="ru-RU" sz="2400" smtClean="0"/>
            </a:br>
            <a:r>
              <a:rPr lang="ru-RU" sz="2800" smtClean="0">
                <a:solidFill>
                  <a:schemeClr val="tx1"/>
                </a:solidFill>
              </a:rPr>
              <a:t>Номинация: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400" smtClean="0"/>
              <a:t>            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636838"/>
            <a:ext cx="7848600" cy="1793875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3200" b="1" dirty="0" smtClean="0"/>
              <a:t>«Лучшее издание по тематике конкурса на национальном языке»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3419475" y="404813"/>
            <a:ext cx="5113338" cy="360362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tx1"/>
                </a:solidFill>
              </a:rPr>
              <a:t>                     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/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/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/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                     </a:t>
            </a:r>
            <a:br>
              <a:rPr lang="ru-RU" sz="2800" smtClean="0">
                <a:solidFill>
                  <a:schemeClr val="tx1"/>
                </a:solidFill>
              </a:rPr>
            </a:br>
            <a:endParaRPr lang="ru-RU" sz="180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2349500"/>
            <a:ext cx="4463728" cy="424785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1600" b="1" dirty="0" smtClean="0"/>
              <a:t>     за выпуск </a:t>
            </a:r>
            <a:r>
              <a:rPr lang="ru-RU" sz="1600" b="1" dirty="0" err="1" smtClean="0"/>
              <a:t>многоформатного</a:t>
            </a:r>
            <a:endParaRPr lang="ru-RU" sz="1600" b="1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1600" b="1" dirty="0" smtClean="0"/>
              <a:t> издания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600" b="1" dirty="0" smtClean="0"/>
              <a:t> на русском, </a:t>
            </a:r>
            <a:r>
              <a:rPr lang="ru-RU" sz="1600" b="1" dirty="0" err="1" smtClean="0"/>
              <a:t>крымскотатарском</a:t>
            </a:r>
            <a:r>
              <a:rPr lang="ru-RU" sz="1600" b="1" dirty="0" smtClean="0"/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600" b="1" dirty="0" smtClean="0"/>
              <a:t>и украинском языках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000" b="1" dirty="0" smtClean="0"/>
              <a:t>   Бианки В.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000" b="1" dirty="0" smtClean="0"/>
              <a:t>«Где раки зимуют»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900" b="1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1400" b="1" dirty="0" smtClean="0"/>
              <a:t>       Редактор по брайлю М. </a:t>
            </a:r>
            <a:r>
              <a:rPr lang="ru-RU" sz="1400" b="1" dirty="0" err="1" smtClean="0"/>
              <a:t>Интизаров</a:t>
            </a:r>
            <a:endParaRPr lang="ru-RU" sz="1400" b="1" dirty="0" smtClean="0"/>
          </a:p>
          <a:p>
            <a:pPr eaLnBrk="1" hangingPunct="1">
              <a:buNone/>
            </a:pPr>
            <a:r>
              <a:rPr lang="ru-RU" sz="1400" b="1" dirty="0" smtClean="0"/>
              <a:t>       Оформление – Е. Глазова</a:t>
            </a:r>
          </a:p>
          <a:p>
            <a:pPr eaLnBrk="1" hangingPunct="1">
              <a:buNone/>
            </a:pPr>
            <a:r>
              <a:rPr lang="ru-RU" sz="1400" b="1" dirty="0" smtClean="0"/>
              <a:t>       Дикторы: Ф. Асанова,</a:t>
            </a:r>
          </a:p>
          <a:p>
            <a:pPr eaLnBrk="1" hangingPunct="1">
              <a:buNone/>
            </a:pPr>
            <a:r>
              <a:rPr lang="ru-RU" sz="1400" b="1" dirty="0" smtClean="0"/>
              <a:t>                         О. Бабич</a:t>
            </a:r>
          </a:p>
          <a:p>
            <a:pPr eaLnBrk="1" hangingPunct="1">
              <a:buNone/>
            </a:pPr>
            <a:r>
              <a:rPr lang="ru-RU" sz="1400" b="1" dirty="0" smtClean="0"/>
              <a:t>       Звукорежиссеры: Э. Асанов,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400" b="1" dirty="0" smtClean="0"/>
              <a:t>                                        Е. Соболева</a:t>
            </a:r>
          </a:p>
          <a:p>
            <a:pPr eaLnBrk="1" hangingPunct="1">
              <a:buNone/>
            </a:pPr>
            <a:r>
              <a:rPr lang="ru-RU" sz="1400" b="1" dirty="0" smtClean="0"/>
              <a:t>       Художники-изготовители: Г. Елфимова,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400" b="1" dirty="0" smtClean="0"/>
              <a:t>                                                       В. Щукина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400" b="1" dirty="0" smtClean="0"/>
              <a:t>      </a:t>
            </a:r>
          </a:p>
          <a:p>
            <a:pPr eaLnBrk="1" hangingPunct="1">
              <a:buFont typeface="Wingdings" pitchFamily="2" charset="2"/>
              <a:buNone/>
            </a:pPr>
            <a:endParaRPr lang="ru-RU" sz="1400" b="1" dirty="0" smtClean="0"/>
          </a:p>
          <a:p>
            <a:pPr eaLnBrk="1" hangingPunct="1">
              <a:buFont typeface="Wingdings" pitchFamily="2" charset="2"/>
              <a:buNone/>
            </a:pPr>
            <a:endParaRPr lang="ru-RU" sz="14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1400" b="1" dirty="0" smtClean="0"/>
              <a:t>                             </a:t>
            </a:r>
            <a:endParaRPr lang="ru-RU" sz="1400" b="1" i="1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sz="1400" b="1" dirty="0" smtClean="0"/>
          </a:p>
        </p:txBody>
      </p:sp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2268538" y="6165850"/>
            <a:ext cx="6615112" cy="4318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2800" b="1" kern="0" dirty="0">
                <a:latin typeface="+mj-lt"/>
                <a:ea typeface="+mj-ea"/>
                <a:cs typeface="+mj-cs"/>
              </a:rPr>
              <a:t>                     </a:t>
            </a:r>
            <a:br>
              <a:rPr lang="ru-RU" sz="2800" b="1" kern="0" dirty="0">
                <a:latin typeface="+mj-lt"/>
                <a:ea typeface="+mj-ea"/>
                <a:cs typeface="+mj-cs"/>
              </a:rPr>
            </a:br>
            <a:r>
              <a:rPr lang="ru-RU" sz="2800" b="1" kern="0" dirty="0">
                <a:latin typeface="+mj-lt"/>
                <a:ea typeface="+mj-ea"/>
                <a:cs typeface="+mj-cs"/>
              </a:rPr>
              <a:t/>
            </a:r>
            <a:br>
              <a:rPr lang="ru-RU" sz="2800" b="1" kern="0" dirty="0">
                <a:latin typeface="+mj-lt"/>
                <a:ea typeface="+mj-ea"/>
                <a:cs typeface="+mj-cs"/>
              </a:rPr>
            </a:br>
            <a:r>
              <a:rPr lang="ru-RU" sz="2800" b="1" kern="0" dirty="0">
                <a:latin typeface="+mj-lt"/>
                <a:ea typeface="+mj-ea"/>
                <a:cs typeface="+mj-cs"/>
              </a:rPr>
              <a:t/>
            </a:r>
            <a:br>
              <a:rPr lang="ru-RU" sz="2800" b="1" kern="0" dirty="0">
                <a:latin typeface="+mj-lt"/>
                <a:ea typeface="+mj-ea"/>
                <a:cs typeface="+mj-cs"/>
              </a:rPr>
            </a:br>
            <a:endParaRPr lang="ru-RU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AutoShape 2"/>
          <p:cNvSpPr txBox="1">
            <a:spLocks noChangeArrowheads="1"/>
          </p:cNvSpPr>
          <p:nvPr/>
        </p:nvSpPr>
        <p:spPr bwMode="auto">
          <a:xfrm>
            <a:off x="4067944" y="116632"/>
            <a:ext cx="4104456" cy="576064"/>
          </a:xfrm>
          <a:prstGeom prst="roundRect">
            <a:avLst>
              <a:gd name="adj" fmla="val 21667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Диплом </a:t>
            </a:r>
            <a:r>
              <a:rPr lang="en-US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 </a:t>
            </a: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степени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9552" y="764704"/>
            <a:ext cx="8424936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5000"/>
              </a:lnSpc>
              <a:spcBef>
                <a:spcPts val="200"/>
              </a:spcBef>
              <a:buClr>
                <a:schemeClr val="tx1"/>
              </a:buClr>
              <a:buSzPct val="75000"/>
              <a:defRPr/>
            </a:pPr>
            <a:r>
              <a:rPr lang="ru-RU" sz="1600" b="1" i="1" kern="0" dirty="0" smtClean="0">
                <a:latin typeface="+mn-lt"/>
              </a:rPr>
              <a:t>  Федеральное государственное </a:t>
            </a:r>
            <a:r>
              <a:rPr lang="ru-RU" sz="1600" b="1" i="1" kern="0" dirty="0">
                <a:latin typeface="+mn-lt"/>
              </a:rPr>
              <a:t>бюджетное учреждение </a:t>
            </a:r>
            <a:r>
              <a:rPr lang="ru-RU" sz="1600" b="1" i="1" kern="0" dirty="0" smtClean="0">
                <a:latin typeface="+mn-lt"/>
              </a:rPr>
              <a:t>культуры 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SzPct val="75000"/>
              <a:defRPr/>
            </a:pPr>
            <a:r>
              <a:rPr lang="ru-RU" sz="1600" b="1" kern="0" dirty="0" smtClean="0"/>
              <a:t> </a:t>
            </a:r>
            <a:r>
              <a:rPr lang="ru-RU" sz="2000" b="1" kern="0" dirty="0" smtClean="0"/>
              <a:t>«Российская государственная библиотека для слепых» </a:t>
            </a:r>
            <a:endParaRPr lang="ru-RU" sz="2000" b="1" i="1" kern="0" dirty="0" smtClean="0">
              <a:latin typeface="+mn-lt"/>
            </a:endParaRPr>
          </a:p>
          <a:p>
            <a:pPr>
              <a:lnSpc>
                <a:spcPct val="85000"/>
              </a:lnSpc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1600" b="1" i="1" kern="0" dirty="0" smtClean="0">
                <a:latin typeface="+mn-lt"/>
              </a:rPr>
              <a:t>Государственное бюджетное учреждение культуры Республики Крым </a:t>
            </a:r>
            <a:r>
              <a:rPr lang="ru-RU" sz="2000" b="1" kern="0" dirty="0" smtClean="0">
                <a:latin typeface="+mn-lt"/>
              </a:rPr>
              <a:t>«Республиканская </a:t>
            </a:r>
            <a:r>
              <a:rPr lang="ru-RU" sz="2000" b="1" kern="0" dirty="0" err="1" smtClean="0">
                <a:latin typeface="+mn-lt"/>
              </a:rPr>
              <a:t>крымскотатарская</a:t>
            </a:r>
            <a:r>
              <a:rPr lang="ru-RU" sz="2000" b="1" kern="0" dirty="0" smtClean="0">
                <a:latin typeface="+mn-lt"/>
              </a:rPr>
              <a:t> библиотека</a:t>
            </a:r>
          </a:p>
          <a:p>
            <a:pPr>
              <a:lnSpc>
                <a:spcPct val="85000"/>
              </a:lnSpc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2000" b="1" kern="0" dirty="0" smtClean="0">
                <a:latin typeface="+mn-lt"/>
              </a:rPr>
              <a:t>им. И. </a:t>
            </a:r>
            <a:r>
              <a:rPr lang="ru-RU" sz="2000" b="1" kern="0" dirty="0" err="1" smtClean="0">
                <a:latin typeface="+mn-lt"/>
              </a:rPr>
              <a:t>Гаспринского</a:t>
            </a:r>
            <a:r>
              <a:rPr lang="ru-RU" sz="2000" b="1" kern="0" dirty="0" smtClean="0">
                <a:latin typeface="+mn-lt"/>
              </a:rPr>
              <a:t>»</a:t>
            </a:r>
          </a:p>
          <a:p>
            <a:pPr>
              <a:lnSpc>
                <a:spcPct val="85000"/>
              </a:lnSpc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endParaRPr lang="ru-RU" sz="2000" b="1" kern="0" dirty="0" smtClean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2000" b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i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076825" y="3068638"/>
            <a:ext cx="381635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27650" y="3140968"/>
            <a:ext cx="381635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148263" y="2781300"/>
            <a:ext cx="3744912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pic>
        <p:nvPicPr>
          <p:cNvPr id="13" name="Рисунок 12" descr="ТЗ_Ра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0602" y="2996952"/>
            <a:ext cx="2233885" cy="2808312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4" name="Рисунок 13" descr="ТЗ_Раки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3297" y="5301208"/>
            <a:ext cx="1837939" cy="13681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5" name="Рисунок 14" descr="ТЗ_Раки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89011">
            <a:off x="5563989" y="2482226"/>
            <a:ext cx="1267572" cy="1728192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 descr="ТЗ_Раки_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474324">
            <a:off x="4421226" y="3103753"/>
            <a:ext cx="1440160" cy="198698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981075"/>
            <a:ext cx="8388350" cy="863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600" i="1" dirty="0" smtClean="0">
                <a:solidFill>
                  <a:schemeClr val="tx1"/>
                </a:solidFill>
              </a:rPr>
              <a:t>Государственное казенное учреждение Республики Саха (Якутия)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</a:t>
            </a:r>
            <a:r>
              <a:rPr lang="ru-RU" sz="2000" spc="-30" dirty="0" smtClean="0">
                <a:solidFill>
                  <a:schemeClr val="tx1"/>
                </a:solidFill>
              </a:rPr>
              <a:t>Республиканская библиотека для слепых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2420888"/>
            <a:ext cx="4392487" cy="28797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/>
              <a:t> </a:t>
            </a:r>
            <a:endParaRPr lang="ru-RU" sz="2400" b="1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sz="2400" b="1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sz="2400" b="1" dirty="0" smtClean="0"/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 bwMode="auto">
          <a:xfrm>
            <a:off x="3851920" y="332656"/>
            <a:ext cx="4248472" cy="576064"/>
          </a:xfrm>
          <a:prstGeom prst="roundRect">
            <a:avLst>
              <a:gd name="adj" fmla="val 21667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Диплом </a:t>
            </a:r>
            <a:r>
              <a:rPr lang="en-US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II </a:t>
            </a: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степени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651" y="2420888"/>
            <a:ext cx="388835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4572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/>
              <a:t>за выпуск </a:t>
            </a:r>
            <a:r>
              <a:rPr lang="ru-RU" sz="1600" b="1" dirty="0" err="1"/>
              <a:t>многоформатного</a:t>
            </a:r>
            <a:r>
              <a:rPr lang="ru-RU" sz="1600" b="1" dirty="0"/>
              <a:t>  </a:t>
            </a:r>
            <a:endParaRPr lang="ru-RU" sz="1600" b="1" dirty="0" smtClean="0"/>
          </a:p>
          <a:p>
            <a:pPr marL="342900" indent="-4572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 smtClean="0"/>
              <a:t>издания со звуковым модулем</a:t>
            </a:r>
          </a:p>
          <a:p>
            <a:pPr marL="342900" indent="-4572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 smtClean="0"/>
              <a:t> на якутском языке</a:t>
            </a:r>
            <a:endParaRPr lang="ru-RU" sz="16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 smtClean="0"/>
              <a:t> «Братья наши меньшие»</a:t>
            </a:r>
            <a:endParaRPr lang="ru-RU" sz="1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8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 smtClean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    Автор-составитель Наталья Охотина</a:t>
            </a: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/>
              <a:t> </a:t>
            </a:r>
            <a:endParaRPr lang="ru-RU" sz="2000" b="1" kern="0" dirty="0">
              <a:latin typeface="+mn-lt"/>
            </a:endParaRPr>
          </a:p>
        </p:txBody>
      </p:sp>
      <p:pic>
        <p:nvPicPr>
          <p:cNvPr id="8" name="Рисунок 7" descr="Якутск миш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437112"/>
            <a:ext cx="1962928" cy="205127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Якутск птиц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437112"/>
            <a:ext cx="2016224" cy="19810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Якутск брайтья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2420888"/>
            <a:ext cx="2771800" cy="206887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" name="Рисунок 6" descr="Якутск брать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730658"/>
            <a:ext cx="2088232" cy="298717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3419475" y="404813"/>
            <a:ext cx="5113338" cy="360362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tx1"/>
                </a:solidFill>
              </a:rPr>
              <a:t>                     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/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/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/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                     </a:t>
            </a:r>
            <a:br>
              <a:rPr lang="ru-RU" sz="2800" smtClean="0">
                <a:solidFill>
                  <a:schemeClr val="tx1"/>
                </a:solidFill>
              </a:rPr>
            </a:br>
            <a:endParaRPr lang="ru-RU" sz="180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349500"/>
            <a:ext cx="4608512" cy="259166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1600" b="1" dirty="0" smtClean="0"/>
              <a:t>     за выпуск сборника информационных материалов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800" b="1" dirty="0" smtClean="0"/>
              <a:t>    </a:t>
            </a:r>
            <a:r>
              <a:rPr lang="ru-RU" sz="2000" b="1" dirty="0" smtClean="0"/>
              <a:t>«Заповедники Липецкого края»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400" b="1" dirty="0" smtClean="0"/>
              <a:t>     </a:t>
            </a:r>
            <a:r>
              <a:rPr lang="ru-RU" sz="1400" b="1" i="1" dirty="0" smtClean="0"/>
              <a:t>(в рельефно-точечном формате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400" b="1" i="1" dirty="0" smtClean="0"/>
              <a:t>     с рельефно-графическими иллюстрациями)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900" b="1" i="1" dirty="0" smtClean="0"/>
          </a:p>
          <a:p>
            <a:pPr eaLnBrk="1" hangingPunct="1">
              <a:buNone/>
            </a:pPr>
            <a:r>
              <a:rPr lang="ru-RU" sz="1400" b="1" i="1" dirty="0" smtClean="0"/>
              <a:t>      </a:t>
            </a:r>
            <a:r>
              <a:rPr lang="ru-RU" sz="1400" b="1" dirty="0" smtClean="0"/>
              <a:t>Составитель Татьяна Александрова</a:t>
            </a:r>
          </a:p>
          <a:p>
            <a:pPr eaLnBrk="1" hangingPunct="1">
              <a:buNone/>
            </a:pPr>
            <a:r>
              <a:rPr lang="ru-RU" sz="1400" b="1" dirty="0" smtClean="0"/>
              <a:t>      Редакторы: Марина Талыкова,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400" b="1" dirty="0" smtClean="0"/>
              <a:t>                            Ирина Ряжских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400" b="1" dirty="0" smtClean="0"/>
              <a:t>       Редактор по брайлю Светлана </a:t>
            </a:r>
            <a:r>
              <a:rPr lang="ru-RU" sz="1400" b="1" dirty="0" err="1" smtClean="0"/>
              <a:t>Дидора</a:t>
            </a:r>
            <a:endParaRPr lang="ru-RU" sz="1400" b="1" dirty="0" smtClean="0"/>
          </a:p>
          <a:p>
            <a:pPr eaLnBrk="1" hangingPunct="1">
              <a:buFont typeface="Wingdings" pitchFamily="2" charset="2"/>
              <a:buNone/>
            </a:pPr>
            <a:endParaRPr lang="ru-RU" sz="1400" b="1" i="1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sz="1400" b="1" dirty="0" smtClean="0"/>
          </a:p>
        </p:txBody>
      </p:sp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2268538" y="6165850"/>
            <a:ext cx="6615112" cy="4318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2800" b="1" kern="0" dirty="0">
                <a:latin typeface="+mj-lt"/>
                <a:ea typeface="+mj-ea"/>
                <a:cs typeface="+mj-cs"/>
              </a:rPr>
              <a:t>                     </a:t>
            </a:r>
            <a:br>
              <a:rPr lang="ru-RU" sz="2800" b="1" kern="0" dirty="0">
                <a:latin typeface="+mj-lt"/>
                <a:ea typeface="+mj-ea"/>
                <a:cs typeface="+mj-cs"/>
              </a:rPr>
            </a:br>
            <a:r>
              <a:rPr lang="ru-RU" sz="2800" b="1" kern="0" dirty="0">
                <a:latin typeface="+mj-lt"/>
                <a:ea typeface="+mj-ea"/>
                <a:cs typeface="+mj-cs"/>
              </a:rPr>
              <a:t/>
            </a:r>
            <a:br>
              <a:rPr lang="ru-RU" sz="2800" b="1" kern="0" dirty="0">
                <a:latin typeface="+mj-lt"/>
                <a:ea typeface="+mj-ea"/>
                <a:cs typeface="+mj-cs"/>
              </a:rPr>
            </a:br>
            <a:r>
              <a:rPr lang="ru-RU" sz="2800" b="1" kern="0" dirty="0">
                <a:latin typeface="+mj-lt"/>
                <a:ea typeface="+mj-ea"/>
                <a:cs typeface="+mj-cs"/>
              </a:rPr>
              <a:t/>
            </a:r>
            <a:br>
              <a:rPr lang="ru-RU" sz="2800" b="1" kern="0" dirty="0">
                <a:latin typeface="+mj-lt"/>
                <a:ea typeface="+mj-ea"/>
                <a:cs typeface="+mj-cs"/>
              </a:rPr>
            </a:br>
            <a:endParaRPr lang="ru-RU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AutoShape 2"/>
          <p:cNvSpPr txBox="1">
            <a:spLocks noChangeArrowheads="1"/>
          </p:cNvSpPr>
          <p:nvPr/>
        </p:nvSpPr>
        <p:spPr bwMode="auto">
          <a:xfrm>
            <a:off x="4067944" y="260648"/>
            <a:ext cx="4104456" cy="576064"/>
          </a:xfrm>
          <a:prstGeom prst="roundRect">
            <a:avLst>
              <a:gd name="adj" fmla="val 21667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Диплом </a:t>
            </a:r>
            <a:r>
              <a:rPr lang="en-US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 </a:t>
            </a: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степени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27088" y="836613"/>
            <a:ext cx="7993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b="1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600" b="1" i="1" kern="0" dirty="0">
                <a:latin typeface="+mn-lt"/>
              </a:rPr>
              <a:t>  Областное бюджетное учреждение культуры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b="1" kern="0" dirty="0">
                <a:latin typeface="+mn-lt"/>
              </a:rPr>
              <a:t> </a:t>
            </a:r>
            <a:r>
              <a:rPr lang="ru-RU" sz="2000" b="1" kern="0" dirty="0">
                <a:latin typeface="+mn-lt"/>
              </a:rPr>
              <a:t>«Липецкая областная специальная библиотека для слепых»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i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076825" y="3068638"/>
            <a:ext cx="381635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229225" y="3221038"/>
            <a:ext cx="381635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148263" y="2781300"/>
            <a:ext cx="3744912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pic>
        <p:nvPicPr>
          <p:cNvPr id="13" name="Рисунок 12" descr="Заповедни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492895"/>
            <a:ext cx="3005213" cy="396044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4" name="Рисунок 13" descr="Олень. Липец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16523">
            <a:off x="1043608" y="5125932"/>
            <a:ext cx="1152129" cy="154342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 descr="Орел. Липецк.jpg"/>
          <p:cNvPicPr>
            <a:picLocks noChangeAspect="1"/>
          </p:cNvPicPr>
          <p:nvPr/>
        </p:nvPicPr>
        <p:blipFill>
          <a:blip r:embed="rId4" cstate="print">
            <a:lum contrast="-30000"/>
          </a:blip>
          <a:stretch>
            <a:fillRect/>
          </a:stretch>
        </p:blipFill>
        <p:spPr>
          <a:xfrm>
            <a:off x="5004048" y="3284984"/>
            <a:ext cx="1009597" cy="1565443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bliqueBottomRight"/>
            <a:lightRig rig="threePt" dir="t"/>
          </a:scene3d>
        </p:spPr>
      </p:pic>
      <p:pic>
        <p:nvPicPr>
          <p:cNvPr id="16" name="Рисунок 15" descr="Утка. Липецк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tretch>
            <a:fillRect/>
          </a:stretch>
        </p:blipFill>
        <p:spPr>
          <a:xfrm>
            <a:off x="2771800" y="5013176"/>
            <a:ext cx="1152128" cy="1674654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Рисунок 16" descr="Животное. Липец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52166">
            <a:off x="4427984" y="5085184"/>
            <a:ext cx="1152128" cy="161297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981075"/>
            <a:ext cx="8388350" cy="863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600" i="1" dirty="0" smtClean="0">
                <a:solidFill>
                  <a:schemeClr val="tx1"/>
                </a:solidFill>
              </a:rPr>
              <a:t>Бюджетное учреждение </a:t>
            </a:r>
            <a:r>
              <a:rPr lang="ru-RU" sz="1600" i="1" dirty="0" smtClean="0">
                <a:solidFill>
                  <a:schemeClr val="tx1"/>
                </a:solidFill>
              </a:rPr>
              <a:t>Чувашской Республики</a:t>
            </a:r>
            <a:r>
              <a:rPr lang="ru-RU" sz="1600" i="1" dirty="0" smtClean="0">
                <a:solidFill>
                  <a:schemeClr val="tx1"/>
                </a:solidFill>
              </a:rPr>
              <a:t/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</a:t>
            </a:r>
            <a:r>
              <a:rPr lang="ru-RU" sz="2000" spc="-30" dirty="0" smtClean="0">
                <a:solidFill>
                  <a:schemeClr val="tx1"/>
                </a:solidFill>
              </a:rPr>
              <a:t>Чувашская республиканская специальная библиотека </a:t>
            </a:r>
            <a:br>
              <a:rPr lang="ru-RU" sz="2000" spc="-30" dirty="0" smtClean="0">
                <a:solidFill>
                  <a:schemeClr val="tx1"/>
                </a:solidFill>
              </a:rPr>
            </a:br>
            <a:r>
              <a:rPr lang="ru-RU" sz="2000" spc="-30" dirty="0" smtClean="0">
                <a:solidFill>
                  <a:schemeClr val="tx1"/>
                </a:solidFill>
              </a:rPr>
              <a:t>имени Л. Н. Толстого</a:t>
            </a:r>
            <a:r>
              <a:rPr lang="ru-RU" sz="2000" dirty="0" smtClean="0">
                <a:solidFill>
                  <a:schemeClr val="tx1"/>
                </a:solidFill>
              </a:rPr>
              <a:t>»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3141663"/>
            <a:ext cx="2663825" cy="2159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smtClean="0"/>
              <a:t> </a:t>
            </a:r>
            <a:endParaRPr lang="ru-RU" sz="2400" b="1" smtClean="0"/>
          </a:p>
          <a:p>
            <a:pPr algn="ctr" eaLnBrk="1" hangingPunct="1">
              <a:buFont typeface="Wingdings" pitchFamily="2" charset="2"/>
              <a:buNone/>
            </a:pPr>
            <a:endParaRPr lang="ru-RU" sz="2400" b="1" smtClean="0"/>
          </a:p>
          <a:p>
            <a:pPr algn="ctr" eaLnBrk="1" hangingPunct="1">
              <a:buFont typeface="Wingdings" pitchFamily="2" charset="2"/>
              <a:buNone/>
            </a:pPr>
            <a:endParaRPr lang="ru-RU" sz="2400" b="1" smtClean="0"/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 bwMode="auto">
          <a:xfrm>
            <a:off x="3851920" y="332656"/>
            <a:ext cx="4248472" cy="576064"/>
          </a:xfrm>
          <a:prstGeom prst="roundRect">
            <a:avLst>
              <a:gd name="adj" fmla="val 21667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sz="3200" b="1" kern="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lnSpc>
                <a:spcPct val="90000"/>
              </a:lnSpc>
              <a:defRPr/>
            </a:pPr>
            <a:r>
              <a:rPr lang="ru-RU" sz="3200" b="1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Диплом </a:t>
            </a:r>
            <a:r>
              <a:rPr lang="en-US" sz="3200" b="1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III </a:t>
            </a: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степени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651" y="2349500"/>
            <a:ext cx="5040486" cy="273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4572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/>
              <a:t>за выпуск </a:t>
            </a:r>
            <a:r>
              <a:rPr lang="ru-RU" sz="1600" b="1" dirty="0" err="1" smtClean="0"/>
              <a:t>многоформатного</a:t>
            </a:r>
            <a:r>
              <a:rPr lang="ru-RU" sz="1600" b="1" dirty="0" smtClean="0"/>
              <a:t> </a:t>
            </a:r>
          </a:p>
          <a:p>
            <a:pPr marL="342900" indent="-4572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 smtClean="0"/>
              <a:t>издания</a:t>
            </a:r>
          </a:p>
          <a:p>
            <a:pPr marL="342900" indent="-4572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 smtClean="0"/>
              <a:t>на чувашском языке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 err="1" smtClean="0"/>
              <a:t>Харлампьев</a:t>
            </a:r>
            <a:r>
              <a:rPr lang="ru-RU" sz="2000" b="1" dirty="0" smtClean="0"/>
              <a:t> Г. «Танец журавлей»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 smtClean="0"/>
              <a:t>и сборника рассказов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 smtClean="0"/>
              <a:t>на русском и чувашском языках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 smtClean="0"/>
              <a:t>Васильева Л. «</a:t>
            </a:r>
            <a:r>
              <a:rPr lang="ru-RU" sz="2000" b="1" dirty="0" err="1" smtClean="0"/>
              <a:t>Зайкина</a:t>
            </a:r>
            <a:r>
              <a:rPr lang="ru-RU" sz="2000" b="1" dirty="0" smtClean="0"/>
              <a:t> семья»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600" i="1" dirty="0" smtClean="0"/>
              <a:t>(в рельефно-точечном формате с рельефно-графическими рисунками)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 smtClean="0"/>
              <a:t>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Ответственный исполнитель Елена Волкова</a:t>
            </a: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Текст – Людмила </a:t>
            </a:r>
            <a:r>
              <a:rPr lang="ru-RU" sz="1400" b="1" dirty="0" err="1" smtClean="0"/>
              <a:t>Копытько</a:t>
            </a:r>
            <a:endParaRPr lang="ru-RU" sz="1400" b="1" dirty="0" smtClean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Технический редактор по брайлю Николай </a:t>
            </a:r>
            <a:r>
              <a:rPr lang="ru-RU" sz="1400" b="1" dirty="0" err="1" smtClean="0"/>
              <a:t>Парахин</a:t>
            </a:r>
            <a:endParaRPr lang="ru-RU" sz="1400" b="1" dirty="0" smtClean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Дизайн и оформление – Евгений Андреев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Диктор Владимир Сурков</a:t>
            </a: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/>
              <a:t> </a:t>
            </a:r>
            <a:endParaRPr lang="ru-RU" sz="2000" b="1" kern="0" dirty="0">
              <a:latin typeface="+mn-lt"/>
            </a:endParaRPr>
          </a:p>
        </p:txBody>
      </p:sp>
      <p:pic>
        <p:nvPicPr>
          <p:cNvPr id="7" name="Рисунок 6" descr="чуваш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2132856"/>
            <a:ext cx="1835696" cy="237448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Чувашия зайкина семь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564904"/>
            <a:ext cx="1717552" cy="222394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чувашия мишка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74733" y="5157193"/>
            <a:ext cx="928752" cy="1296144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Чувашия зайчик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5157192"/>
            <a:ext cx="950335" cy="1296144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 descr="Чувашия ежики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5157192"/>
            <a:ext cx="924553" cy="1296144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981075"/>
            <a:ext cx="7924800" cy="866775"/>
          </a:xfrm>
        </p:spPr>
        <p:txBody>
          <a:bodyPr/>
          <a:lstStyle/>
          <a:p>
            <a:pPr eaLnBrk="1" hangingPunct="1"/>
            <a:r>
              <a:rPr lang="ru-RU" sz="2400" smtClean="0"/>
              <a:t/>
            </a:r>
            <a:br>
              <a:rPr lang="ru-RU" sz="2400" smtClean="0"/>
            </a:br>
            <a:r>
              <a:rPr lang="ru-RU" sz="2800" smtClean="0">
                <a:solidFill>
                  <a:schemeClr val="tx1"/>
                </a:solidFill>
              </a:rPr>
              <a:t>Номинация: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400" smtClean="0"/>
              <a:t>            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636838"/>
            <a:ext cx="7848600" cy="230433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3200" b="1" dirty="0" smtClean="0"/>
              <a:t>«Лучшая методическая работа, направленная на привлечение слепых и слабовидящих</a:t>
            </a:r>
            <a:br>
              <a:rPr lang="ru-RU" sz="3200" b="1" dirty="0" smtClean="0"/>
            </a:br>
            <a:r>
              <a:rPr lang="ru-RU" sz="3200" b="1" dirty="0" smtClean="0"/>
              <a:t>к изучению родного края»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3419475" y="404813"/>
            <a:ext cx="5113338" cy="360362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tx1"/>
                </a:solidFill>
              </a:rPr>
              <a:t>                     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/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/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/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                     </a:t>
            </a:r>
            <a:br>
              <a:rPr lang="ru-RU" sz="2800" smtClean="0">
                <a:solidFill>
                  <a:schemeClr val="tx1"/>
                </a:solidFill>
              </a:rPr>
            </a:br>
            <a:endParaRPr lang="ru-RU" sz="180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2349500"/>
            <a:ext cx="4751759" cy="2951708"/>
          </a:xfrm>
        </p:spPr>
        <p:txBody>
          <a:bodyPr/>
          <a:lstStyle/>
          <a:p>
            <a:pPr indent="0" algn="ctr" eaLnBrk="1" hangingPunct="1">
              <a:buFont typeface="Wingdings" pitchFamily="2" charset="2"/>
              <a:buNone/>
            </a:pPr>
            <a:r>
              <a:rPr lang="ru-RU" sz="1600" b="1" dirty="0" smtClean="0"/>
              <a:t>за выпуск методической разработки</a:t>
            </a:r>
            <a:br>
              <a:rPr lang="ru-RU" sz="1600" b="1" dirty="0" smtClean="0"/>
            </a:br>
            <a:r>
              <a:rPr lang="ru-RU" sz="1600" b="1" dirty="0" smtClean="0"/>
              <a:t>к познавательной игре для детей младшего школьного возраста</a:t>
            </a:r>
            <a:br>
              <a:rPr lang="ru-RU" sz="1600" b="1" dirty="0" smtClean="0"/>
            </a:br>
            <a:r>
              <a:rPr lang="ru-RU" sz="1600" b="1" dirty="0" smtClean="0"/>
              <a:t>с нарушениями зрения</a:t>
            </a:r>
          </a:p>
          <a:p>
            <a:pPr indent="0" algn="ctr" eaLnBrk="1" hangingPunct="1">
              <a:buFont typeface="Wingdings" pitchFamily="2" charset="2"/>
              <a:buNone/>
            </a:pPr>
            <a:r>
              <a:rPr lang="ru-RU" sz="2000" b="1" dirty="0" smtClean="0"/>
              <a:t>«Синичкины истории»</a:t>
            </a:r>
          </a:p>
          <a:p>
            <a:pPr indent="0" algn="ctr" eaLnBrk="1" hangingPunct="1">
              <a:buFont typeface="Wingdings" pitchFamily="2" charset="2"/>
              <a:buNone/>
            </a:pPr>
            <a:r>
              <a:rPr lang="ru-RU" sz="1400" b="1" i="1" dirty="0" smtClean="0"/>
              <a:t>(в плоскопечатном формате </a:t>
            </a:r>
          </a:p>
          <a:p>
            <a:pPr indent="0" algn="ctr" eaLnBrk="1" hangingPunct="1">
              <a:buFont typeface="Wingdings" pitchFamily="2" charset="2"/>
              <a:buNone/>
            </a:pPr>
            <a:r>
              <a:rPr lang="ru-RU" sz="1400" b="1" i="1" dirty="0" smtClean="0"/>
              <a:t>с </a:t>
            </a:r>
            <a:r>
              <a:rPr lang="ru-RU" sz="1400" b="1" i="1" dirty="0" err="1" smtClean="0"/>
              <a:t>аудиоприложением</a:t>
            </a:r>
            <a:r>
              <a:rPr lang="ru-RU" sz="1400" b="1" i="1" dirty="0" smtClean="0"/>
              <a:t> </a:t>
            </a:r>
          </a:p>
          <a:p>
            <a:pPr indent="0" algn="ctr" eaLnBrk="1" hangingPunct="1">
              <a:buFont typeface="Wingdings" pitchFamily="2" charset="2"/>
              <a:buNone/>
            </a:pPr>
            <a:r>
              <a:rPr lang="ru-RU" sz="1400" b="1" i="1" dirty="0" smtClean="0"/>
              <a:t>и макетом гнезда птицы с кладкой яиц)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900" b="1" i="1" dirty="0" smtClean="0"/>
          </a:p>
          <a:p>
            <a:pPr eaLnBrk="1" hangingPunct="1">
              <a:buNone/>
            </a:pPr>
            <a:r>
              <a:rPr lang="ru-RU" sz="1400" b="1" i="1" dirty="0" smtClean="0"/>
              <a:t>      </a:t>
            </a:r>
            <a:r>
              <a:rPr lang="ru-RU" sz="1400" b="1" dirty="0" smtClean="0"/>
              <a:t>Составитель Оксана Дятлова</a:t>
            </a:r>
          </a:p>
          <a:p>
            <a:pPr eaLnBrk="1" hangingPunct="1">
              <a:buNone/>
            </a:pPr>
            <a:r>
              <a:rPr lang="ru-RU" sz="1400" b="1" dirty="0" smtClean="0"/>
              <a:t>      Оформитель Ольга Барановская</a:t>
            </a:r>
          </a:p>
          <a:p>
            <a:pPr eaLnBrk="1" hangingPunct="1">
              <a:buFont typeface="Wingdings" pitchFamily="2" charset="2"/>
              <a:buNone/>
            </a:pPr>
            <a:endParaRPr lang="ru-RU" sz="1400" b="1" i="1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sz="1400" b="1" dirty="0" smtClean="0"/>
          </a:p>
        </p:txBody>
      </p:sp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2268538" y="6165850"/>
            <a:ext cx="6615112" cy="4318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2800" b="1" kern="0" dirty="0">
                <a:latin typeface="+mj-lt"/>
                <a:ea typeface="+mj-ea"/>
                <a:cs typeface="+mj-cs"/>
              </a:rPr>
              <a:t>                     </a:t>
            </a:r>
            <a:br>
              <a:rPr lang="ru-RU" sz="2800" b="1" kern="0" dirty="0">
                <a:latin typeface="+mj-lt"/>
                <a:ea typeface="+mj-ea"/>
                <a:cs typeface="+mj-cs"/>
              </a:rPr>
            </a:br>
            <a:r>
              <a:rPr lang="ru-RU" sz="2800" b="1" kern="0" dirty="0">
                <a:latin typeface="+mj-lt"/>
                <a:ea typeface="+mj-ea"/>
                <a:cs typeface="+mj-cs"/>
              </a:rPr>
              <a:t/>
            </a:r>
            <a:br>
              <a:rPr lang="ru-RU" sz="2800" b="1" kern="0" dirty="0">
                <a:latin typeface="+mj-lt"/>
                <a:ea typeface="+mj-ea"/>
                <a:cs typeface="+mj-cs"/>
              </a:rPr>
            </a:br>
            <a:r>
              <a:rPr lang="ru-RU" sz="2800" b="1" kern="0" dirty="0">
                <a:latin typeface="+mj-lt"/>
                <a:ea typeface="+mj-ea"/>
                <a:cs typeface="+mj-cs"/>
              </a:rPr>
              <a:t/>
            </a:r>
            <a:br>
              <a:rPr lang="ru-RU" sz="2800" b="1" kern="0" dirty="0">
                <a:latin typeface="+mj-lt"/>
                <a:ea typeface="+mj-ea"/>
                <a:cs typeface="+mj-cs"/>
              </a:rPr>
            </a:br>
            <a:endParaRPr lang="ru-RU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AutoShape 2"/>
          <p:cNvSpPr txBox="1">
            <a:spLocks noChangeArrowheads="1"/>
          </p:cNvSpPr>
          <p:nvPr/>
        </p:nvSpPr>
        <p:spPr bwMode="auto">
          <a:xfrm>
            <a:off x="4067944" y="260648"/>
            <a:ext cx="4104456" cy="576064"/>
          </a:xfrm>
          <a:prstGeom prst="roundRect">
            <a:avLst>
              <a:gd name="adj" fmla="val 21667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Диплом </a:t>
            </a:r>
            <a:r>
              <a:rPr lang="en-US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 </a:t>
            </a: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степени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27088" y="764704"/>
            <a:ext cx="799306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b="1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600" b="1" i="1" kern="0" dirty="0">
                <a:latin typeface="+mn-lt"/>
              </a:rPr>
              <a:t>  </a:t>
            </a:r>
            <a:r>
              <a:rPr lang="ru-RU" sz="1600" b="1" i="1" kern="0" dirty="0" smtClean="0">
                <a:latin typeface="+mn-lt"/>
              </a:rPr>
              <a:t>Государственное казенное учреждение </a:t>
            </a:r>
            <a:r>
              <a:rPr lang="ru-RU" sz="1600" b="1" i="1" kern="0" dirty="0">
                <a:latin typeface="+mn-lt"/>
              </a:rPr>
              <a:t>культуры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b="1" kern="0" dirty="0">
                <a:latin typeface="+mn-lt"/>
              </a:rPr>
              <a:t> </a:t>
            </a:r>
            <a:r>
              <a:rPr lang="ru-RU" sz="2000" b="1" kern="0" dirty="0" smtClean="0">
                <a:latin typeface="+mn-lt"/>
              </a:rPr>
              <a:t>«Кемеровская областная специальная библиотека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kern="0" dirty="0" smtClean="0">
                <a:latin typeface="+mn-lt"/>
              </a:rPr>
              <a:t>для незрячих и слабовидящих»</a:t>
            </a:r>
            <a:endParaRPr lang="ru-RU" sz="2000" b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i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076825" y="3068638"/>
            <a:ext cx="381635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229225" y="3221038"/>
            <a:ext cx="381635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148263" y="2781300"/>
            <a:ext cx="3744912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pic>
        <p:nvPicPr>
          <p:cNvPr id="13" name="Рисунок 12" descr="гнездо птиц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492896"/>
            <a:ext cx="2202259" cy="151216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 descr="Кемерово птиц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653136"/>
            <a:ext cx="1881075" cy="1436262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 descr="Кемерово птица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5301208"/>
            <a:ext cx="1980220" cy="144016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синичкины истории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7" y="3789040"/>
            <a:ext cx="2007327" cy="288032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981075"/>
            <a:ext cx="8388350" cy="863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600" i="1" dirty="0" smtClean="0">
                <a:solidFill>
                  <a:schemeClr val="tx1"/>
                </a:solidFill>
              </a:rPr>
              <a:t>Государственное бюджетное учреждение культуры Владимирской области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</a:t>
            </a:r>
            <a:r>
              <a:rPr lang="ru-RU" sz="2000" spc="-30" dirty="0" smtClean="0">
                <a:solidFill>
                  <a:schemeClr val="tx1"/>
                </a:solidFill>
              </a:rPr>
              <a:t>Владимирская областная специальная </a:t>
            </a:r>
            <a:br>
              <a:rPr lang="ru-RU" sz="2000" spc="-30" dirty="0" smtClean="0">
                <a:solidFill>
                  <a:schemeClr val="tx1"/>
                </a:solidFill>
              </a:rPr>
            </a:br>
            <a:r>
              <a:rPr lang="ru-RU" sz="2000" spc="-30" dirty="0" smtClean="0">
                <a:solidFill>
                  <a:schemeClr val="tx1"/>
                </a:solidFill>
              </a:rPr>
              <a:t>библиотека для слепых</a:t>
            </a:r>
            <a:r>
              <a:rPr lang="ru-RU" sz="2000" dirty="0" smtClean="0">
                <a:solidFill>
                  <a:schemeClr val="tx1"/>
                </a:solidFill>
              </a:rPr>
              <a:t>»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3141663"/>
            <a:ext cx="2663825" cy="2159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smtClean="0"/>
              <a:t> </a:t>
            </a:r>
            <a:endParaRPr lang="ru-RU" sz="2400" b="1" smtClean="0"/>
          </a:p>
          <a:p>
            <a:pPr algn="ctr" eaLnBrk="1" hangingPunct="1">
              <a:buFont typeface="Wingdings" pitchFamily="2" charset="2"/>
              <a:buNone/>
            </a:pPr>
            <a:endParaRPr lang="ru-RU" sz="2400" b="1" smtClean="0"/>
          </a:p>
          <a:p>
            <a:pPr algn="ctr" eaLnBrk="1" hangingPunct="1">
              <a:buFont typeface="Wingdings" pitchFamily="2" charset="2"/>
              <a:buNone/>
            </a:pPr>
            <a:endParaRPr lang="ru-RU" sz="2400" b="1" smtClean="0"/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 bwMode="auto">
          <a:xfrm>
            <a:off x="3851920" y="332656"/>
            <a:ext cx="4248472" cy="576064"/>
          </a:xfrm>
          <a:prstGeom prst="roundRect">
            <a:avLst>
              <a:gd name="adj" fmla="val 21667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Диплом </a:t>
            </a:r>
            <a:r>
              <a:rPr lang="en-US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II </a:t>
            </a: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степени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651" y="2349500"/>
            <a:ext cx="4824462" cy="374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4572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/>
              <a:t>за выпуск </a:t>
            </a:r>
            <a:r>
              <a:rPr lang="ru-RU" sz="1600" b="1" dirty="0" smtClean="0"/>
              <a:t>методических рекомендаций </a:t>
            </a:r>
          </a:p>
          <a:p>
            <a:pPr marL="342900" indent="-4572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 smtClean="0"/>
              <a:t>по организации и проведению </a:t>
            </a:r>
          </a:p>
          <a:p>
            <a:pPr marL="342900" indent="-4572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 smtClean="0"/>
              <a:t>музыкального часа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 smtClean="0"/>
              <a:t> «Мир, окружающий нас, – прекрасен!»</a:t>
            </a:r>
            <a:endParaRPr lang="ru-RU" sz="1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8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i="1" dirty="0" smtClean="0"/>
              <a:t>(в плоскопечатном формате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i="1" dirty="0" smtClean="0"/>
              <a:t>с </a:t>
            </a:r>
            <a:r>
              <a:rPr lang="ru-RU" sz="1400" b="1" i="1" dirty="0" err="1" smtClean="0"/>
              <a:t>видеоприложением</a:t>
            </a:r>
            <a:r>
              <a:rPr lang="ru-RU" sz="1400" b="1" i="1" dirty="0" smtClean="0"/>
              <a:t>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 smtClean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 smtClean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Составители: Наталья </a:t>
            </a:r>
            <a:r>
              <a:rPr lang="ru-RU" sz="1400" b="1" dirty="0" err="1" smtClean="0"/>
              <a:t>Крепостнова</a:t>
            </a:r>
            <a:r>
              <a:rPr lang="ru-RU" sz="1400" b="1" dirty="0" smtClean="0"/>
              <a:t>,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                          Ольга Александрова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Редактор Нина Мартынова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Автор фильма Александр Хромов</a:t>
            </a: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/>
              <a:t> </a:t>
            </a:r>
            <a:endParaRPr lang="ru-RU" sz="2000" b="1" kern="0" dirty="0">
              <a:latin typeface="+mn-lt"/>
            </a:endParaRPr>
          </a:p>
        </p:txBody>
      </p:sp>
      <p:pic>
        <p:nvPicPr>
          <p:cNvPr id="7" name="Рисунок 6" descr="Владимир ми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2492896"/>
            <a:ext cx="2465452" cy="3624582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8" name="Рисунок 7" descr="владимир мир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581128"/>
            <a:ext cx="1975104" cy="1932432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981075"/>
            <a:ext cx="8388350" cy="863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600" i="1" dirty="0" smtClean="0">
                <a:solidFill>
                  <a:schemeClr val="tx1"/>
                </a:solidFill>
              </a:rPr>
              <a:t>Бюджетное учреждение культуры Вологодской области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</a:t>
            </a:r>
            <a:r>
              <a:rPr lang="ru-RU" sz="2000" spc="-30" dirty="0" smtClean="0">
                <a:solidFill>
                  <a:schemeClr val="tx1"/>
                </a:solidFill>
              </a:rPr>
              <a:t>Вологодская областная специальная библиотека для слепых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3141663"/>
            <a:ext cx="2663825" cy="2159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/>
              <a:t> </a:t>
            </a:r>
            <a:endParaRPr lang="ru-RU" sz="2400" b="1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sz="2400" b="1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sz="2400" b="1" dirty="0" smtClean="0"/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 bwMode="auto">
          <a:xfrm>
            <a:off x="3851920" y="332656"/>
            <a:ext cx="4248472" cy="576064"/>
          </a:xfrm>
          <a:prstGeom prst="roundRect">
            <a:avLst>
              <a:gd name="adj" fmla="val 21667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sz="3200" b="1" kern="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lnSpc>
                <a:spcPct val="90000"/>
              </a:lnSpc>
              <a:defRPr/>
            </a:pPr>
            <a:r>
              <a:rPr lang="ru-RU" sz="3200" b="1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Диплом </a:t>
            </a:r>
            <a:r>
              <a:rPr lang="en-US" sz="3200" b="1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II</a:t>
            </a:r>
            <a:r>
              <a:rPr lang="en-US" sz="32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3200" b="1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степени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650" y="2349500"/>
            <a:ext cx="4680446" cy="395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 smtClean="0">
                <a:latin typeface="+mn-lt"/>
              </a:rPr>
              <a:t>за разработку сценария </a:t>
            </a:r>
            <a:r>
              <a:rPr lang="ru-RU" sz="1600" b="1" dirty="0" err="1" smtClean="0">
                <a:latin typeface="+mn-lt"/>
              </a:rPr>
              <a:t>квест-игры</a:t>
            </a:r>
            <a:r>
              <a:rPr lang="ru-RU" sz="1600" b="1" dirty="0" smtClean="0">
                <a:latin typeface="+mn-lt"/>
              </a:rPr>
              <a:t> для слепых и слабовидящих детей младшего школьного возраста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000" b="1" dirty="0" smtClean="0"/>
              <a:t>«Храните чудо из чудес – леса, озера, синь небес!» </a:t>
            </a:r>
            <a:br>
              <a:rPr lang="ru-RU" sz="2000" b="1" dirty="0" smtClean="0"/>
            </a:br>
            <a:endParaRPr lang="ru-RU" sz="800" b="1" dirty="0"/>
          </a:p>
          <a:p>
            <a:pPr marL="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i="1" dirty="0" smtClean="0"/>
              <a:t>(в плоскопечатном формате</a:t>
            </a:r>
            <a:br>
              <a:rPr lang="ru-RU" sz="1400" b="1" i="1" dirty="0" smtClean="0"/>
            </a:br>
            <a:r>
              <a:rPr lang="ru-RU" sz="1400" b="1" i="1" dirty="0" smtClean="0"/>
              <a:t>с </a:t>
            </a:r>
            <a:r>
              <a:rPr lang="ru-RU" sz="1400" b="1" i="1" dirty="0" err="1" smtClean="0"/>
              <a:t>аудиоприложением</a:t>
            </a:r>
            <a:r>
              <a:rPr lang="ru-RU" sz="1400" b="1" i="1" dirty="0" smtClean="0"/>
              <a:t> «Птичьи голоса»)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i="1" dirty="0" smtClean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i="1" dirty="0" smtClean="0">
              <a:latin typeface="+mn-lt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>
                <a:latin typeface="+mn-lt"/>
              </a:rPr>
              <a:t>Составители,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>
                <a:latin typeface="+mn-lt"/>
              </a:rPr>
              <a:t>компьютерная верстка и печать</a:t>
            </a:r>
            <a:r>
              <a:rPr lang="ru-RU" sz="1400" b="1" dirty="0" smtClean="0"/>
              <a:t> – </a:t>
            </a:r>
            <a:r>
              <a:rPr lang="ru-RU" sz="1400" b="1" dirty="0" smtClean="0">
                <a:latin typeface="+mn-lt"/>
              </a:rPr>
              <a:t> 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>
                <a:latin typeface="+mn-lt"/>
              </a:rPr>
              <a:t>                                                 Надежда Бологова,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>
                <a:latin typeface="+mn-lt"/>
              </a:rPr>
              <a:t>                                                 Наталия </a:t>
            </a:r>
            <a:r>
              <a:rPr lang="ru-RU" sz="1400" b="1" dirty="0" err="1" smtClean="0">
                <a:latin typeface="+mn-lt"/>
              </a:rPr>
              <a:t>Мартюкова</a:t>
            </a:r>
            <a:r>
              <a:rPr lang="ru-RU" sz="1400" b="1" dirty="0" smtClean="0">
                <a:latin typeface="+mn-lt"/>
              </a:rPr>
              <a:t>,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>
                <a:latin typeface="+mn-lt"/>
              </a:rPr>
              <a:t>                                                 Зинаида Аксенова,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>
                <a:latin typeface="+mn-lt"/>
              </a:rPr>
              <a:t>                                                 Алена </a:t>
            </a:r>
            <a:r>
              <a:rPr lang="ru-RU" sz="1400" b="1" dirty="0" err="1" smtClean="0">
                <a:latin typeface="+mn-lt"/>
              </a:rPr>
              <a:t>Сундукова</a:t>
            </a:r>
            <a:endParaRPr lang="ru-RU" sz="1400" b="1" dirty="0">
              <a:latin typeface="+mn-lt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/>
              <a:t> </a:t>
            </a:r>
            <a:endParaRPr lang="ru-RU" sz="2000" b="1" kern="0" dirty="0">
              <a:latin typeface="+mn-lt"/>
            </a:endParaRPr>
          </a:p>
        </p:txBody>
      </p:sp>
      <p:pic>
        <p:nvPicPr>
          <p:cNvPr id="7" name="Рисунок 6" descr="синичкины истор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2564903"/>
            <a:ext cx="1533606" cy="144016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 prst="relaxedInset"/>
          </a:sp3d>
        </p:spPr>
      </p:pic>
      <p:pic>
        <p:nvPicPr>
          <p:cNvPr id="8" name="Рисунок 7" descr="вологда храните чудо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6844" y="4077072"/>
            <a:ext cx="3281620" cy="255082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7478713" cy="3724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                     </a:t>
            </a:r>
            <a:r>
              <a:rPr lang="ru-RU" sz="2400" b="1" smtClean="0"/>
              <a:t>Спасибо за внимание!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1052513"/>
            <a:ext cx="7924800" cy="795337"/>
          </a:xfrm>
        </p:spPr>
        <p:txBody>
          <a:bodyPr/>
          <a:lstStyle/>
          <a:p>
            <a:pPr algn="ctr" eaLnBrk="1" hangingPunct="1"/>
            <a:r>
              <a:rPr lang="ru-RU" sz="1600" i="1" smtClean="0">
                <a:solidFill>
                  <a:schemeClr val="tx1"/>
                </a:solidFill>
              </a:rPr>
              <a:t>Областное казенное учреждение культуры</a:t>
            </a:r>
            <a:br>
              <a:rPr lang="ru-RU" sz="1600" i="1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«Курская областная специальная библиотека для слепых</a:t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им. В. С. Алехина»</a:t>
            </a:r>
            <a:endParaRPr lang="ru-RU" sz="1600" i="1" smtClean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349500"/>
            <a:ext cx="3313112" cy="4319588"/>
          </a:xfrm>
        </p:spPr>
        <p:txBody>
          <a:bodyPr/>
          <a:lstStyle/>
          <a:p>
            <a:pPr marL="457200" indent="-4572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/>
              <a:t>за выпуск в звуковом</a:t>
            </a:r>
          </a:p>
          <a:p>
            <a:pPr marL="457200" indent="-4572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/>
              <a:t>формате</a:t>
            </a:r>
          </a:p>
          <a:p>
            <a:pPr marL="457200" indent="-4572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/>
              <a:t>краеведческих сборников </a:t>
            </a:r>
          </a:p>
          <a:p>
            <a:pPr marL="457200" indent="-4572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/>
              <a:t>«Курский соловей» </a:t>
            </a:r>
          </a:p>
          <a:p>
            <a:pPr marL="457200" indent="-4572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/>
              <a:t>и </a:t>
            </a:r>
          </a:p>
          <a:p>
            <a:pPr marL="457200" indent="-4572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err="1" smtClean="0"/>
              <a:t>Зиборов</a:t>
            </a:r>
            <a:r>
              <a:rPr lang="ru-RU" sz="2000" b="1" dirty="0" smtClean="0"/>
              <a:t> И. Ф. </a:t>
            </a:r>
          </a:p>
          <a:p>
            <a:pPr marL="457200" indent="-4572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/>
              <a:t>«Поют жаворонки»,</a:t>
            </a:r>
          </a:p>
          <a:p>
            <a:pPr marL="457200" indent="-4572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/>
              <a:t>изданных в серии</a:t>
            </a:r>
          </a:p>
          <a:p>
            <a:pPr marL="457200" indent="-4572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/>
              <a:t>«Голоса родного края»</a:t>
            </a:r>
            <a:endParaRPr lang="ru-RU" sz="900" b="1" dirty="0" smtClean="0"/>
          </a:p>
          <a:p>
            <a:pPr marL="457200" indent="-45720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800" b="1" dirty="0" smtClean="0"/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 smtClean="0"/>
              <a:t>Диктор, редактор Нина </a:t>
            </a:r>
            <a:r>
              <a:rPr lang="ru-RU" sz="1400" b="1" dirty="0" err="1" smtClean="0"/>
              <a:t>Олешня</a:t>
            </a:r>
            <a:endParaRPr lang="ru-RU" sz="1400" b="1" dirty="0" smtClean="0"/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 smtClean="0"/>
              <a:t>Звукорежиссер Василий </a:t>
            </a:r>
            <a:r>
              <a:rPr lang="ru-RU" sz="1400" b="1" dirty="0" err="1" smtClean="0"/>
              <a:t>Морарь</a:t>
            </a:r>
            <a:endParaRPr lang="ru-RU" sz="1400" b="1" dirty="0" smtClean="0"/>
          </a:p>
          <a:p>
            <a:pPr marL="457200" indent="-457200" eaLnBrk="1" hangingPunct="1">
              <a:lnSpc>
                <a:spcPct val="80000"/>
              </a:lnSpc>
              <a:buNone/>
            </a:pPr>
            <a:r>
              <a:rPr lang="ru-RU" sz="1400" b="1" dirty="0" smtClean="0"/>
              <a:t>Художественное оформление –                      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 smtClean="0"/>
              <a:t>                               Нина </a:t>
            </a:r>
            <a:r>
              <a:rPr lang="ru-RU" sz="1400" b="1" dirty="0" err="1" smtClean="0"/>
              <a:t>Олешня</a:t>
            </a:r>
            <a:endParaRPr lang="ru-RU" sz="1400" b="1" dirty="0" smtClean="0"/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 smtClean="0"/>
              <a:t>Компьютерный  дизайн –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 smtClean="0"/>
              <a:t>                               Алексей </a:t>
            </a:r>
            <a:r>
              <a:rPr lang="ru-RU" sz="1400" b="1" dirty="0" err="1" smtClean="0"/>
              <a:t>Лисицин</a:t>
            </a:r>
            <a:endParaRPr lang="ru-RU" sz="1400" dirty="0" smtClean="0"/>
          </a:p>
        </p:txBody>
      </p:sp>
      <p:sp>
        <p:nvSpPr>
          <p:cNvPr id="6" name="AutoShape 2"/>
          <p:cNvSpPr txBox="1">
            <a:spLocks noChangeArrowheads="1"/>
          </p:cNvSpPr>
          <p:nvPr/>
        </p:nvSpPr>
        <p:spPr bwMode="auto">
          <a:xfrm>
            <a:off x="4067944" y="260648"/>
            <a:ext cx="4104456" cy="576064"/>
          </a:xfrm>
          <a:prstGeom prst="roundRect">
            <a:avLst>
              <a:gd name="adj" fmla="val 21667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Диплом </a:t>
            </a:r>
            <a:r>
              <a:rPr lang="en-US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 </a:t>
            </a: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степени</a:t>
            </a:r>
          </a:p>
        </p:txBody>
      </p:sp>
      <p:pic>
        <p:nvPicPr>
          <p:cNvPr id="7175" name="Рисунок 9" descr="DSCN0138.JPG"/>
          <p:cNvPicPr>
            <a:picLocks noChangeAspect="1"/>
          </p:cNvPicPr>
          <p:nvPr/>
        </p:nvPicPr>
        <p:blipFill>
          <a:blip r:embed="rId2" cstate="print"/>
          <a:srcRect l="14563" t="18500" r="8656" b="8656"/>
          <a:stretch>
            <a:fillRect/>
          </a:stretch>
        </p:blipFill>
        <p:spPr bwMode="auto">
          <a:xfrm>
            <a:off x="6084888" y="2492375"/>
            <a:ext cx="25908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76" name="Рисунок 8" descr="Соловей.jpg"/>
          <p:cNvPicPr>
            <a:picLocks noChangeAspect="1"/>
          </p:cNvPicPr>
          <p:nvPr/>
        </p:nvPicPr>
        <p:blipFill>
          <a:blip r:embed="rId3" cstate="print">
            <a:lum bright="-30000" contrast="10000"/>
          </a:blip>
          <a:srcRect/>
          <a:stretch>
            <a:fillRect/>
          </a:stretch>
        </p:blipFill>
        <p:spPr bwMode="auto">
          <a:xfrm rot="-884656">
            <a:off x="5562600" y="2424113"/>
            <a:ext cx="1395413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77" name="Рисунок 11" descr="DSCN0151.JPG"/>
          <p:cNvPicPr>
            <a:picLocks noChangeAspect="1"/>
          </p:cNvPicPr>
          <p:nvPr/>
        </p:nvPicPr>
        <p:blipFill>
          <a:blip r:embed="rId4" cstate="print">
            <a:lum bright="-20000"/>
          </a:blip>
          <a:srcRect l="4430" t="17719" r="30603" b="13376"/>
          <a:stretch>
            <a:fillRect/>
          </a:stretch>
        </p:blipFill>
        <p:spPr bwMode="auto">
          <a:xfrm>
            <a:off x="5651500" y="4797425"/>
            <a:ext cx="208915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78" name="Рисунок 10" descr="DSCN0148.JPG"/>
          <p:cNvPicPr>
            <a:picLocks noChangeAspect="1"/>
          </p:cNvPicPr>
          <p:nvPr/>
        </p:nvPicPr>
        <p:blipFill>
          <a:blip r:embed="rId5" cstate="print">
            <a:lum bright="-20000"/>
          </a:blip>
          <a:srcRect l="36711" t="30313" r="27852" b="4720"/>
          <a:stretch>
            <a:fillRect/>
          </a:stretch>
        </p:blipFill>
        <p:spPr bwMode="auto">
          <a:xfrm rot="-995827">
            <a:off x="4527550" y="4595813"/>
            <a:ext cx="1382713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AutoShape 2"/>
          <p:cNvSpPr txBox="1">
            <a:spLocks noChangeArrowheads="1"/>
          </p:cNvSpPr>
          <p:nvPr/>
        </p:nvSpPr>
        <p:spPr bwMode="auto">
          <a:xfrm>
            <a:off x="755650" y="908721"/>
            <a:ext cx="7924800" cy="93913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r>
              <a:rPr lang="ru-RU" sz="1600" b="1" i="1" kern="0" dirty="0">
                <a:latin typeface="+mj-lt"/>
                <a:ea typeface="+mj-ea"/>
                <a:cs typeface="+mj-cs"/>
              </a:rPr>
              <a:t>Областное казенное учреждение культуры</a:t>
            </a:r>
            <a:br>
              <a:rPr lang="ru-RU" sz="1600" b="1" i="1" kern="0" dirty="0">
                <a:latin typeface="+mj-lt"/>
                <a:ea typeface="+mj-ea"/>
                <a:cs typeface="+mj-cs"/>
              </a:rPr>
            </a:br>
            <a:r>
              <a:rPr lang="ru-RU" sz="2000" b="1" kern="0" dirty="0">
                <a:latin typeface="+mj-lt"/>
                <a:ea typeface="+mj-ea"/>
                <a:cs typeface="+mj-cs"/>
              </a:rPr>
              <a:t>«Курская областная специальная библиотека для слепых</a:t>
            </a:r>
            <a:br>
              <a:rPr lang="ru-RU" sz="2000" b="1" kern="0" dirty="0">
                <a:latin typeface="+mj-lt"/>
                <a:ea typeface="+mj-ea"/>
                <a:cs typeface="+mj-cs"/>
              </a:rPr>
            </a:br>
            <a:r>
              <a:rPr lang="ru-RU" sz="2000" b="1" kern="0" dirty="0" smtClean="0">
                <a:latin typeface="+mj-lt"/>
                <a:ea typeface="+mj-ea"/>
                <a:cs typeface="+mj-cs"/>
              </a:rPr>
              <a:t>им. </a:t>
            </a:r>
            <a:r>
              <a:rPr lang="ru-RU" sz="2000" b="1" kern="0" dirty="0">
                <a:latin typeface="+mj-lt"/>
                <a:ea typeface="+mj-ea"/>
                <a:cs typeface="+mj-cs"/>
              </a:rPr>
              <a:t>В. С. Алехина»</a:t>
            </a:r>
            <a:endParaRPr lang="ru-RU" sz="1600" b="1" i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981075"/>
            <a:ext cx="8388350" cy="863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600" i="1" dirty="0" smtClean="0">
                <a:solidFill>
                  <a:schemeClr val="tx1"/>
                </a:solidFill>
              </a:rPr>
              <a:t>Государственное учреждение культуры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</a:t>
            </a:r>
            <a:r>
              <a:rPr lang="ru-RU" sz="2000" spc="-30" dirty="0" smtClean="0">
                <a:solidFill>
                  <a:schemeClr val="tx1"/>
                </a:solidFill>
              </a:rPr>
              <a:t>Специализированная библиотека</a:t>
            </a:r>
            <a:br>
              <a:rPr lang="ru-RU" sz="2000" spc="-30" dirty="0" smtClean="0">
                <a:solidFill>
                  <a:schemeClr val="tx1"/>
                </a:solidFill>
              </a:rPr>
            </a:br>
            <a:r>
              <a:rPr lang="ru-RU" sz="2000" spc="-30" dirty="0" smtClean="0">
                <a:solidFill>
                  <a:schemeClr val="tx1"/>
                </a:solidFill>
              </a:rPr>
              <a:t> для слабовидящих и </a:t>
            </a:r>
            <a:r>
              <a:rPr lang="ru-RU" sz="2000" dirty="0" smtClean="0">
                <a:solidFill>
                  <a:schemeClr val="tx1"/>
                </a:solidFill>
              </a:rPr>
              <a:t>незрячих» Забайкальского края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3141663"/>
            <a:ext cx="2663825" cy="2159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smtClean="0"/>
              <a:t> </a:t>
            </a:r>
            <a:endParaRPr lang="ru-RU" sz="2400" b="1" smtClean="0"/>
          </a:p>
          <a:p>
            <a:pPr algn="ctr" eaLnBrk="1" hangingPunct="1">
              <a:buFont typeface="Wingdings" pitchFamily="2" charset="2"/>
              <a:buNone/>
            </a:pPr>
            <a:endParaRPr lang="ru-RU" sz="2400" b="1" smtClean="0"/>
          </a:p>
          <a:p>
            <a:pPr algn="ctr" eaLnBrk="1" hangingPunct="1">
              <a:buFont typeface="Wingdings" pitchFamily="2" charset="2"/>
              <a:buNone/>
            </a:pPr>
            <a:endParaRPr lang="ru-RU" sz="2400" b="1" smtClean="0"/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 bwMode="auto">
          <a:xfrm>
            <a:off x="3851920" y="332656"/>
            <a:ext cx="4248472" cy="576064"/>
          </a:xfrm>
          <a:prstGeom prst="roundRect">
            <a:avLst>
              <a:gd name="adj" fmla="val 21667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Диплом </a:t>
            </a:r>
            <a:r>
              <a:rPr lang="en-US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II </a:t>
            </a: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степени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650" y="2349500"/>
            <a:ext cx="525621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4572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/>
              <a:t>за выпуск </a:t>
            </a:r>
            <a:r>
              <a:rPr lang="ru-RU" sz="1600" b="1" dirty="0" err="1"/>
              <a:t>многоформатного</a:t>
            </a:r>
            <a:r>
              <a:rPr lang="ru-RU" sz="1600" b="1" dirty="0"/>
              <a:t> </a:t>
            </a:r>
            <a:r>
              <a:rPr lang="ru-RU" sz="1600" b="1" dirty="0" smtClean="0"/>
              <a:t>издания</a:t>
            </a:r>
            <a:endParaRPr lang="ru-RU" sz="16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 smtClean="0"/>
              <a:t> </a:t>
            </a:r>
            <a:r>
              <a:rPr lang="ru-RU" sz="2000" b="1" dirty="0"/>
              <a:t>«Кот манул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/>
              <a:t>    в </a:t>
            </a:r>
            <a:r>
              <a:rPr lang="ru-RU" sz="2000" b="1" dirty="0" err="1"/>
              <a:t>Даурском</a:t>
            </a:r>
            <a:r>
              <a:rPr lang="ru-RU" sz="2000" b="1" dirty="0"/>
              <a:t> заповеднике</a:t>
            </a:r>
            <a:r>
              <a:rPr lang="ru-RU" sz="2000" b="1" dirty="0" smtClean="0"/>
              <a:t>»</a:t>
            </a:r>
            <a:endParaRPr lang="ru-RU" sz="1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8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Составитель </a:t>
            </a:r>
            <a:r>
              <a:rPr lang="ru-RU" sz="1400" b="1" dirty="0"/>
              <a:t>В. </a:t>
            </a:r>
            <a:r>
              <a:rPr lang="ru-RU" sz="1400" b="1" dirty="0" smtClean="0"/>
              <a:t>Лагутина</a:t>
            </a: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Редактор </a:t>
            </a:r>
            <a:r>
              <a:rPr lang="ru-RU" sz="1400" b="1" dirty="0"/>
              <a:t>Т. Горошко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Рисунки – </a:t>
            </a:r>
            <a:r>
              <a:rPr lang="ru-RU" sz="1400" b="1" dirty="0"/>
              <a:t>Н. Павлушина, Т. Чернова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Фотографии – </a:t>
            </a:r>
            <a:r>
              <a:rPr lang="ru-RU" sz="1400" b="1" dirty="0"/>
              <a:t>С. </a:t>
            </a:r>
            <a:r>
              <a:rPr lang="ru-RU" sz="1400" b="1" dirty="0" err="1"/>
              <a:t>Бальжинимаева</a:t>
            </a:r>
            <a:r>
              <a:rPr lang="ru-RU" sz="1400" b="1" dirty="0"/>
              <a:t> и др.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/>
              <a:t>Дизайн и </a:t>
            </a:r>
            <a:r>
              <a:rPr lang="ru-RU" sz="1400" b="1" dirty="0" smtClean="0"/>
              <a:t>печать – </a:t>
            </a:r>
            <a:r>
              <a:rPr lang="ru-RU" sz="1400" b="1" dirty="0"/>
              <a:t>М. </a:t>
            </a:r>
            <a:r>
              <a:rPr lang="ru-RU" sz="1400" b="1" dirty="0" err="1"/>
              <a:t>Охрименко</a:t>
            </a: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/>
              <a:t>Диктор </a:t>
            </a:r>
            <a:r>
              <a:rPr lang="ru-RU" sz="1400" b="1" dirty="0"/>
              <a:t>Т. Горошко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/>
              <a:t> </a:t>
            </a:r>
            <a:endParaRPr lang="ru-RU" sz="2000" b="1" kern="0" dirty="0">
              <a:latin typeface="+mn-lt"/>
            </a:endParaRPr>
          </a:p>
        </p:txBody>
      </p:sp>
      <p:pic>
        <p:nvPicPr>
          <p:cNvPr id="8" name="Рисунок 7" descr="манул_облож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3882" y="2636912"/>
            <a:ext cx="3220118" cy="2880320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>
            <a:bevelT/>
          </a:sp3d>
        </p:spPr>
      </p:pic>
      <p:pic>
        <p:nvPicPr>
          <p:cNvPr id="9" name="Рисунок 8" descr="Манул.jpg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>
            <a:off x="2843808" y="5301208"/>
            <a:ext cx="1416615" cy="1217559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ппш.jp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427984" y="3861048"/>
            <a:ext cx="1612392" cy="2328672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ТЗ_Манул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1259632" y="5301208"/>
            <a:ext cx="1359243" cy="1429462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981075"/>
            <a:ext cx="8388350" cy="863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600" i="1" dirty="0" smtClean="0">
                <a:solidFill>
                  <a:schemeClr val="tx1"/>
                </a:solidFill>
              </a:rPr>
              <a:t>Государственное учреждение культуры</a:t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</a:t>
            </a:r>
            <a:r>
              <a:rPr lang="ru-RU" sz="2000" spc="-30" dirty="0" smtClean="0">
                <a:solidFill>
                  <a:schemeClr val="tx1"/>
                </a:solidFill>
              </a:rPr>
              <a:t>Областная специальная библиотека  для слепых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(г. Саратов)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3141663"/>
            <a:ext cx="2663825" cy="2159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/>
              <a:t> </a:t>
            </a:r>
            <a:endParaRPr lang="ru-RU" sz="2400" b="1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sz="2400" b="1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sz="2400" b="1" dirty="0" smtClean="0"/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 bwMode="auto">
          <a:xfrm>
            <a:off x="3851920" y="332656"/>
            <a:ext cx="4248472" cy="576064"/>
          </a:xfrm>
          <a:prstGeom prst="roundRect">
            <a:avLst>
              <a:gd name="adj" fmla="val 21667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sz="3200" b="1" kern="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>
              <a:lnSpc>
                <a:spcPct val="90000"/>
              </a:lnSpc>
              <a:defRPr/>
            </a:pPr>
            <a:r>
              <a:rPr lang="ru-RU" sz="3200" b="1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Диплом </a:t>
            </a:r>
            <a:r>
              <a:rPr lang="en-US" sz="3200" b="1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II</a:t>
            </a:r>
            <a:r>
              <a:rPr lang="en-US" sz="32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3200" b="1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степени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650" y="2349500"/>
            <a:ext cx="4680446" cy="338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457200">
              <a:spcBef>
                <a:spcPts val="0"/>
              </a:spcBef>
              <a:buClr>
                <a:schemeClr val="tx1"/>
              </a:buClr>
              <a:buSzPct val="75000"/>
              <a:defRPr/>
            </a:pPr>
            <a:r>
              <a:rPr lang="ru-RU" sz="1600" b="1" dirty="0">
                <a:latin typeface="+mn-lt"/>
              </a:rPr>
              <a:t>за выпуск </a:t>
            </a:r>
            <a:r>
              <a:rPr lang="ru-RU" sz="1600" b="1" dirty="0" smtClean="0">
                <a:latin typeface="+mn-lt"/>
              </a:rPr>
              <a:t>альбома-путеводителя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r>
              <a:rPr lang="ru-RU" sz="2000" b="1" dirty="0" smtClean="0"/>
              <a:t>«Парки и скверы города Саратова» </a:t>
            </a:r>
            <a:br>
              <a:rPr lang="ru-RU" sz="2000" b="1" dirty="0" smtClean="0"/>
            </a:br>
            <a:r>
              <a:rPr lang="ru-RU" sz="1600" b="1" dirty="0" smtClean="0"/>
              <a:t>в серии «Ты – целый мир, родной Саратов!»</a:t>
            </a:r>
            <a:br>
              <a:rPr lang="ru-RU" sz="1600" b="1" dirty="0" smtClean="0"/>
            </a:br>
            <a:r>
              <a:rPr lang="ru-RU" sz="1400" b="1" i="1" dirty="0" smtClean="0">
                <a:latin typeface="+mn-lt"/>
              </a:rPr>
              <a:t>(в  рельефно-точечном формате  </a:t>
            </a:r>
          </a:p>
          <a:p>
            <a:r>
              <a:rPr lang="ru-RU" sz="1400" b="1" i="1" dirty="0" smtClean="0">
                <a:latin typeface="+mn-lt"/>
              </a:rPr>
              <a:t>     с рельефно-графическими иллюстрациями)</a:t>
            </a:r>
            <a:endParaRPr lang="ru-RU" sz="1400" b="1" i="1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8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>
                <a:latin typeface="+mn-lt"/>
              </a:rPr>
              <a:t>Составитель</a:t>
            </a:r>
            <a:r>
              <a:rPr lang="ru-RU" sz="1400" b="1" dirty="0" smtClean="0"/>
              <a:t> </a:t>
            </a:r>
            <a:r>
              <a:rPr lang="ru-RU" sz="1400" b="1" dirty="0" smtClean="0">
                <a:latin typeface="+mn-lt"/>
              </a:rPr>
              <a:t>Ольга </a:t>
            </a:r>
            <a:r>
              <a:rPr lang="ru-RU" sz="1400" b="1" dirty="0" err="1" smtClean="0">
                <a:latin typeface="+mn-lt"/>
              </a:rPr>
              <a:t>Есина</a:t>
            </a:r>
            <a:endParaRPr lang="ru-RU" sz="1400" b="1" dirty="0">
              <a:latin typeface="+mn-lt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400" b="1" dirty="0" smtClean="0">
                <a:latin typeface="+mn-lt"/>
              </a:rPr>
              <a:t>Редактор, корректор Ирина Мельникова</a:t>
            </a:r>
            <a:endParaRPr lang="ru-RU" sz="1400" b="1" dirty="0">
              <a:latin typeface="+mn-lt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4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000" b="1" dirty="0"/>
              <a:t> </a:t>
            </a:r>
            <a:endParaRPr lang="ru-RU" sz="2000" b="1" kern="0" dirty="0">
              <a:latin typeface="+mn-lt"/>
            </a:endParaRPr>
          </a:p>
        </p:txBody>
      </p:sp>
      <p:pic>
        <p:nvPicPr>
          <p:cNvPr id="11" name="Рисунок 10" descr="ТЗ_Сарат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2492896"/>
            <a:ext cx="2549950" cy="331236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ТЗ_Саратов_схема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5013176"/>
            <a:ext cx="2016224" cy="15023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ТЗ_Саратов_схема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5013176"/>
            <a:ext cx="2039488" cy="151216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755576" y="1124744"/>
            <a:ext cx="7924800" cy="866775"/>
          </a:xfrm>
        </p:spPr>
        <p:txBody>
          <a:bodyPr/>
          <a:lstStyle/>
          <a:p>
            <a:pPr eaLnBrk="1" hangingPunct="1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solidFill>
                  <a:schemeClr val="tx1"/>
                </a:solidFill>
              </a:rPr>
              <a:t>Номинация: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400" dirty="0" smtClean="0"/>
              <a:t>            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636838"/>
            <a:ext cx="7848600" cy="1793875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3200" b="1" dirty="0" smtClean="0"/>
              <a:t>«Лучшее издание о природе </a:t>
            </a:r>
            <a:br>
              <a:rPr lang="ru-RU" sz="3200" b="1" dirty="0" smtClean="0"/>
            </a:br>
            <a:r>
              <a:rPr lang="ru-RU" sz="3200" b="1" dirty="0" smtClean="0"/>
              <a:t>для детей и юношества»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3419475" y="404813"/>
            <a:ext cx="5113338" cy="360362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tx1"/>
                </a:solidFill>
              </a:rPr>
              <a:t>                     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/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/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/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                     </a:t>
            </a:r>
            <a:br>
              <a:rPr lang="ru-RU" sz="2800" smtClean="0">
                <a:solidFill>
                  <a:schemeClr val="tx1"/>
                </a:solidFill>
              </a:rPr>
            </a:br>
            <a:endParaRPr lang="ru-RU" sz="180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2349500"/>
            <a:ext cx="4679752" cy="3455764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1600" b="1" dirty="0" smtClean="0"/>
              <a:t>     за выпуск </a:t>
            </a:r>
            <a:r>
              <a:rPr lang="ru-RU" sz="1600" b="1" dirty="0" err="1" smtClean="0"/>
              <a:t>многоформатного</a:t>
            </a:r>
            <a:r>
              <a:rPr lang="ru-RU" sz="1600" b="1" dirty="0" smtClean="0"/>
              <a:t> издания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600" b="1" dirty="0" smtClean="0"/>
              <a:t> со звуковым модулем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800" b="1" dirty="0" smtClean="0"/>
              <a:t>    </a:t>
            </a:r>
            <a:r>
              <a:rPr lang="ru-RU" sz="2000" b="1" dirty="0" smtClean="0"/>
              <a:t>«Исчезающие животные Красноярского края»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900" b="1" i="1" dirty="0" smtClean="0"/>
          </a:p>
          <a:p>
            <a:pPr eaLnBrk="1" hangingPunct="1">
              <a:buNone/>
            </a:pPr>
            <a:r>
              <a:rPr lang="ru-RU" sz="1400" b="1" i="1" dirty="0" smtClean="0"/>
              <a:t>      </a:t>
            </a:r>
            <a:r>
              <a:rPr lang="ru-RU" sz="1400" b="1" dirty="0" smtClean="0"/>
              <a:t>Составитель Вера Ермоленко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400" b="1" dirty="0" smtClean="0"/>
              <a:t>      Редактор по брайлю Галина Шушкова</a:t>
            </a:r>
          </a:p>
          <a:p>
            <a:pPr eaLnBrk="1" hangingPunct="1">
              <a:buNone/>
            </a:pPr>
            <a:r>
              <a:rPr lang="ru-RU" sz="1400" b="1" dirty="0" smtClean="0"/>
              <a:t>      Художники-оформители: Сергей </a:t>
            </a:r>
            <a:r>
              <a:rPr lang="ru-RU" sz="1400" b="1" dirty="0" err="1" smtClean="0"/>
              <a:t>Баршай</a:t>
            </a:r>
            <a:r>
              <a:rPr lang="ru-RU" sz="1400" b="1" dirty="0" smtClean="0"/>
              <a:t>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400" b="1" dirty="0" smtClean="0"/>
              <a:t>                                                    Екатерина Жукова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400" b="1" dirty="0" smtClean="0"/>
              <a:t>      Диктор, звукорежиссер Роман Трофимов</a:t>
            </a:r>
          </a:p>
          <a:p>
            <a:pPr eaLnBrk="1" hangingPunct="1">
              <a:buNone/>
            </a:pPr>
            <a:r>
              <a:rPr lang="ru-RU" sz="1400" b="1" dirty="0" smtClean="0"/>
              <a:t>      Печать, оформление – Геннадий </a:t>
            </a:r>
            <a:r>
              <a:rPr lang="ru-RU" sz="1400" b="1" dirty="0" err="1" smtClean="0"/>
              <a:t>Вдовенко</a:t>
            </a:r>
            <a:endParaRPr lang="ru-RU" sz="1400" b="1" dirty="0" smtClean="0"/>
          </a:p>
          <a:p>
            <a:pPr eaLnBrk="1" hangingPunct="1">
              <a:buFont typeface="Wingdings" pitchFamily="2" charset="2"/>
              <a:buNone/>
            </a:pPr>
            <a:endParaRPr lang="ru-RU" sz="1400" b="1" dirty="0" smtClean="0"/>
          </a:p>
          <a:p>
            <a:pPr eaLnBrk="1" hangingPunct="1">
              <a:buFont typeface="Wingdings" pitchFamily="2" charset="2"/>
              <a:buNone/>
            </a:pPr>
            <a:endParaRPr lang="ru-RU" sz="14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1400" b="1" dirty="0" smtClean="0"/>
              <a:t>                             </a:t>
            </a:r>
            <a:endParaRPr lang="ru-RU" sz="1400" b="1" i="1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sz="1400" b="1" dirty="0" smtClean="0"/>
          </a:p>
        </p:txBody>
      </p:sp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2268538" y="6165850"/>
            <a:ext cx="6615112" cy="4318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2800" b="1" kern="0" dirty="0">
                <a:latin typeface="+mj-lt"/>
                <a:ea typeface="+mj-ea"/>
                <a:cs typeface="+mj-cs"/>
              </a:rPr>
              <a:t>                     </a:t>
            </a:r>
            <a:br>
              <a:rPr lang="ru-RU" sz="2800" b="1" kern="0" dirty="0">
                <a:latin typeface="+mj-lt"/>
                <a:ea typeface="+mj-ea"/>
                <a:cs typeface="+mj-cs"/>
              </a:rPr>
            </a:br>
            <a:r>
              <a:rPr lang="ru-RU" sz="2800" b="1" kern="0" dirty="0">
                <a:latin typeface="+mj-lt"/>
                <a:ea typeface="+mj-ea"/>
                <a:cs typeface="+mj-cs"/>
              </a:rPr>
              <a:t/>
            </a:r>
            <a:br>
              <a:rPr lang="ru-RU" sz="2800" b="1" kern="0" dirty="0">
                <a:latin typeface="+mj-lt"/>
                <a:ea typeface="+mj-ea"/>
                <a:cs typeface="+mj-cs"/>
              </a:rPr>
            </a:br>
            <a:r>
              <a:rPr lang="ru-RU" sz="2800" b="1" kern="0" dirty="0">
                <a:latin typeface="+mj-lt"/>
                <a:ea typeface="+mj-ea"/>
                <a:cs typeface="+mj-cs"/>
              </a:rPr>
              <a:t/>
            </a:r>
            <a:br>
              <a:rPr lang="ru-RU" sz="2800" b="1" kern="0" dirty="0">
                <a:latin typeface="+mj-lt"/>
                <a:ea typeface="+mj-ea"/>
                <a:cs typeface="+mj-cs"/>
              </a:rPr>
            </a:br>
            <a:endParaRPr lang="ru-RU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AutoShape 2"/>
          <p:cNvSpPr txBox="1">
            <a:spLocks noChangeArrowheads="1"/>
          </p:cNvSpPr>
          <p:nvPr/>
        </p:nvSpPr>
        <p:spPr bwMode="auto">
          <a:xfrm>
            <a:off x="4067944" y="260648"/>
            <a:ext cx="4104456" cy="576064"/>
          </a:xfrm>
          <a:prstGeom prst="roundRect">
            <a:avLst>
              <a:gd name="adj" fmla="val 21667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Диплом </a:t>
            </a:r>
            <a:r>
              <a:rPr lang="en-US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 </a:t>
            </a: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степени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27088" y="836613"/>
            <a:ext cx="7993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00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600" b="1" i="1" kern="0" dirty="0" smtClean="0">
                <a:latin typeface="+mn-lt"/>
              </a:rPr>
              <a:t>  Краевое государственное </a:t>
            </a:r>
            <a:r>
              <a:rPr lang="ru-RU" sz="1600" b="1" i="1" kern="0" dirty="0">
                <a:latin typeface="+mn-lt"/>
              </a:rPr>
              <a:t>бюджетное учреждение культуры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b="1" kern="0" dirty="0">
                <a:latin typeface="+mn-lt"/>
              </a:rPr>
              <a:t> </a:t>
            </a:r>
            <a:r>
              <a:rPr lang="ru-RU" sz="2000" b="1" kern="0" dirty="0" smtClean="0">
                <a:latin typeface="+mn-lt"/>
              </a:rPr>
              <a:t>«Красноярская краевая </a:t>
            </a:r>
            <a:r>
              <a:rPr lang="ru-RU" sz="2000" b="1" kern="0" dirty="0">
                <a:latin typeface="+mn-lt"/>
              </a:rPr>
              <a:t>специальная библиотека </a:t>
            </a:r>
            <a:r>
              <a:rPr lang="ru-RU" sz="2000" b="1" kern="0" dirty="0" smtClean="0">
                <a:latin typeface="+mn-lt"/>
              </a:rPr>
              <a:t>– центр социокультурной реабилитации инвалидов по зрению»</a:t>
            </a:r>
            <a:endParaRPr lang="ru-RU" sz="2000" b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i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076825" y="3068638"/>
            <a:ext cx="381635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27650" y="3140968"/>
            <a:ext cx="381635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148263" y="2781300"/>
            <a:ext cx="3744912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pic>
        <p:nvPicPr>
          <p:cNvPr id="18" name="Рисунок 17" descr="ТЗ_Красноярск_облож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5392" y="2996952"/>
            <a:ext cx="2578608" cy="331236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19" name="Рисунок 18" descr="ТЗ_Красноярск_бабоч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780928"/>
            <a:ext cx="1368152" cy="189581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ТЗ_Красноярск_мыш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869159"/>
            <a:ext cx="1368152" cy="187483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3419475" y="404813"/>
            <a:ext cx="5113338" cy="360362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tx1"/>
                </a:solidFill>
              </a:rPr>
              <a:t>                     </a:t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/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/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/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                     </a:t>
            </a:r>
            <a:br>
              <a:rPr lang="ru-RU" sz="2800" smtClean="0">
                <a:solidFill>
                  <a:schemeClr val="tx1"/>
                </a:solidFill>
              </a:rPr>
            </a:br>
            <a:endParaRPr lang="ru-RU" sz="180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349500"/>
            <a:ext cx="5256584" cy="45085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1600" b="1" dirty="0" smtClean="0"/>
              <a:t>за выпуск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600" b="1" dirty="0" smtClean="0"/>
              <a:t>в звуковом формате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600" b="1" dirty="0" smtClean="0"/>
              <a:t>издания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800" b="1" dirty="0" smtClean="0"/>
              <a:t>    </a:t>
            </a:r>
            <a:r>
              <a:rPr lang="ru-RU" sz="1900" b="1" dirty="0" smtClean="0"/>
              <a:t>Аксаков С. Т. «Записки об уженье рыбы» </a:t>
            </a:r>
          </a:p>
          <a:p>
            <a:pPr algn="ctr" eaLnBrk="1" hangingPunct="1">
              <a:buNone/>
            </a:pPr>
            <a:r>
              <a:rPr lang="ru-RU" sz="1600" b="1" dirty="0" smtClean="0"/>
              <a:t>и сборника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900" b="1" dirty="0" err="1" smtClean="0"/>
              <a:t>Башухина</a:t>
            </a:r>
            <a:r>
              <a:rPr lang="ru-RU" sz="1900" b="1" dirty="0" smtClean="0"/>
              <a:t> И. «Оренбургский пуховый платок»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900" b="1" dirty="0" smtClean="0"/>
              <a:t>Десятков Г. «Легенды старого Оренбурга»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900" b="1" dirty="0" err="1" smtClean="0"/>
              <a:t>Савельзон</a:t>
            </a:r>
            <a:r>
              <a:rPr lang="ru-RU" sz="1900" b="1" dirty="0" smtClean="0"/>
              <a:t> В. «Пушкин и Оренбуржье»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400" b="1" dirty="0" smtClean="0"/>
              <a:t>     </a:t>
            </a:r>
            <a:endParaRPr lang="ru-RU" sz="900" b="1" i="1" dirty="0" smtClean="0"/>
          </a:p>
          <a:p>
            <a:pPr eaLnBrk="1" hangingPunct="1">
              <a:spcBef>
                <a:spcPts val="200"/>
              </a:spcBef>
              <a:buNone/>
            </a:pPr>
            <a:r>
              <a:rPr lang="ru-RU" sz="1400" b="1" i="1" dirty="0" smtClean="0"/>
              <a:t>      </a:t>
            </a:r>
            <a:r>
              <a:rPr lang="ru-RU" sz="1400" b="1" dirty="0" smtClean="0"/>
              <a:t> Дикторы: Татьяна Федяева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400" b="1" dirty="0" smtClean="0"/>
              <a:t>                        Александр Пащенко</a:t>
            </a:r>
          </a:p>
          <a:p>
            <a:pPr eaLnBrk="1" hangingPunct="1">
              <a:buNone/>
            </a:pPr>
            <a:r>
              <a:rPr lang="ru-RU" sz="1400" b="1" dirty="0" smtClean="0"/>
              <a:t>      Звукорежиссер Николай Федяев</a:t>
            </a:r>
          </a:p>
          <a:p>
            <a:pPr eaLnBrk="1" hangingPunct="1">
              <a:buFont typeface="Wingdings" pitchFamily="2" charset="2"/>
              <a:buNone/>
            </a:pPr>
            <a:endParaRPr lang="ru-RU" sz="1400" b="1" dirty="0" smtClean="0"/>
          </a:p>
          <a:p>
            <a:pPr eaLnBrk="1" hangingPunct="1">
              <a:buFont typeface="Wingdings" pitchFamily="2" charset="2"/>
              <a:buNone/>
            </a:pPr>
            <a:endParaRPr lang="ru-RU" sz="14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1400" b="1" dirty="0" smtClean="0"/>
              <a:t>                             </a:t>
            </a:r>
            <a:endParaRPr lang="ru-RU" sz="1400" b="1" i="1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sz="1400" b="1" dirty="0" smtClean="0"/>
          </a:p>
        </p:txBody>
      </p:sp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2268538" y="6165850"/>
            <a:ext cx="6615112" cy="4318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2800" b="1" kern="0" dirty="0">
                <a:latin typeface="+mj-lt"/>
                <a:ea typeface="+mj-ea"/>
                <a:cs typeface="+mj-cs"/>
              </a:rPr>
              <a:t>                     </a:t>
            </a:r>
            <a:br>
              <a:rPr lang="ru-RU" sz="2800" b="1" kern="0" dirty="0">
                <a:latin typeface="+mj-lt"/>
                <a:ea typeface="+mj-ea"/>
                <a:cs typeface="+mj-cs"/>
              </a:rPr>
            </a:br>
            <a:r>
              <a:rPr lang="ru-RU" sz="2800" b="1" kern="0" dirty="0">
                <a:latin typeface="+mj-lt"/>
                <a:ea typeface="+mj-ea"/>
                <a:cs typeface="+mj-cs"/>
              </a:rPr>
              <a:t/>
            </a:r>
            <a:br>
              <a:rPr lang="ru-RU" sz="2800" b="1" kern="0" dirty="0">
                <a:latin typeface="+mj-lt"/>
                <a:ea typeface="+mj-ea"/>
                <a:cs typeface="+mj-cs"/>
              </a:rPr>
            </a:br>
            <a:r>
              <a:rPr lang="ru-RU" sz="2800" b="1" kern="0" dirty="0">
                <a:latin typeface="+mj-lt"/>
                <a:ea typeface="+mj-ea"/>
                <a:cs typeface="+mj-cs"/>
              </a:rPr>
              <a:t/>
            </a:r>
            <a:br>
              <a:rPr lang="ru-RU" sz="2800" b="1" kern="0" dirty="0">
                <a:latin typeface="+mj-lt"/>
                <a:ea typeface="+mj-ea"/>
                <a:cs typeface="+mj-cs"/>
              </a:rPr>
            </a:br>
            <a:endParaRPr lang="ru-RU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AutoShape 2"/>
          <p:cNvSpPr txBox="1">
            <a:spLocks noChangeArrowheads="1"/>
          </p:cNvSpPr>
          <p:nvPr/>
        </p:nvSpPr>
        <p:spPr bwMode="auto">
          <a:xfrm>
            <a:off x="4067944" y="260648"/>
            <a:ext cx="4104456" cy="576064"/>
          </a:xfrm>
          <a:prstGeom prst="roundRect">
            <a:avLst>
              <a:gd name="adj" fmla="val 21667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l">
              <a:lnSpc>
                <a:spcPct val="90000"/>
              </a:lnSpc>
              <a:defRPr/>
            </a:pP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</a:t>
            </a:r>
            <a:b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Диплом </a:t>
            </a:r>
            <a:r>
              <a:rPr lang="en-US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 </a:t>
            </a:r>
            <a:r>
              <a:rPr lang="ru-RU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степени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27088" y="836613"/>
            <a:ext cx="7993062" cy="144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00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ru-RU" sz="1600" b="1" i="1" kern="0" dirty="0" smtClean="0">
              <a:latin typeface="+mn-lt"/>
            </a:endParaRPr>
          </a:p>
          <a:p>
            <a:pPr marL="2700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1600" b="1" i="1" kern="0" dirty="0" smtClean="0">
                <a:latin typeface="+mn-lt"/>
              </a:rPr>
              <a:t>  Государственное </a:t>
            </a:r>
            <a:r>
              <a:rPr lang="ru-RU" sz="1600" b="1" i="1" kern="0" dirty="0">
                <a:latin typeface="+mn-lt"/>
              </a:rPr>
              <a:t>бюджетное учреждение культуры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b="1" kern="0" dirty="0">
                <a:latin typeface="+mn-lt"/>
              </a:rPr>
              <a:t> </a:t>
            </a:r>
            <a:r>
              <a:rPr lang="ru-RU" sz="2000" b="1" kern="0" dirty="0" smtClean="0">
                <a:latin typeface="+mn-lt"/>
              </a:rPr>
              <a:t>«Оренбургская областная библиотека для слепых»</a:t>
            </a:r>
            <a:endParaRPr lang="ru-RU" sz="2000" b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i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076825" y="3068638"/>
            <a:ext cx="381635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27650" y="3140968"/>
            <a:ext cx="381635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148263" y="2781300"/>
            <a:ext cx="3744912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ru-RU" sz="2000" b="1" kern="0" dirty="0">
              <a:latin typeface="+mn-lt"/>
            </a:endParaRPr>
          </a:p>
        </p:txBody>
      </p:sp>
      <p:pic>
        <p:nvPicPr>
          <p:cNvPr id="13" name="Рисунок 12" descr="ТЗ_Оренбург_1 коп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0078" y="2492896"/>
            <a:ext cx="2697746" cy="158417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14" name="Рисунок 13" descr="ТЗ_Оренбург_Аксаков коп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1989" y="4293096"/>
            <a:ext cx="3250522" cy="194421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3692</TotalTime>
  <Words>1394</Words>
  <Application>Microsoft Office PowerPoint</Application>
  <PresentationFormat>Экран (4:3)</PresentationFormat>
  <Paragraphs>485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Капсулы</vt:lpstr>
      <vt:lpstr>        Министерство культуры Российской Федерации                     Федеральное государственное бюджетное учреждение культуры                «Российская государственная библиотека для слепых»     </vt:lpstr>
      <vt:lpstr>Номинация:</vt:lpstr>
      <vt:lpstr>                                               </vt:lpstr>
      <vt:lpstr>Областное казенное учреждение культуры «Курская областная специальная библиотека для слепых им. В. С. Алехина»</vt:lpstr>
      <vt:lpstr>Государственное учреждение культуры «Специализированная библиотека  для слабовидящих и незрячих» Забайкальского края </vt:lpstr>
      <vt:lpstr>Государственное учреждение культуры «Областная специальная библиотека  для слепых»  (г. Саратов)</vt:lpstr>
      <vt:lpstr> Номинация:              </vt:lpstr>
      <vt:lpstr>                                               </vt:lpstr>
      <vt:lpstr>                                               </vt:lpstr>
      <vt:lpstr>                                               </vt:lpstr>
      <vt:lpstr>Санкт-Петербургское государственное бюджетное учреждение культуры «Государственная библиотека для слепых и слабовидящих»</vt:lpstr>
      <vt:lpstr>Муниципальное бюджетное учреждение культуры «Централизованная библиотечная система ЗАТО Александровск Мурманской области»</vt:lpstr>
      <vt:lpstr>Государственное казенное учреждение культуры «Кемеровская областная специальная библиотека   для незрячих и слабовидящих»</vt:lpstr>
      <vt:lpstr> Стерлитамакская модельная библиотека – филиал Государственного бюджетного учреждения культуры Республики Башкортостан «Башкирская республиканская специальная библиотека для слепых» </vt:lpstr>
      <vt:lpstr> Номинация:              </vt:lpstr>
      <vt:lpstr>                                               </vt:lpstr>
      <vt:lpstr>                 Государственное бюджетное учреждение культуры Новосибирской области                «Новосибирская областная специальная библиотека для незрячих и слабовидящих»                                   Федеральное государственное бюджетное учреждение науки                                     «Институт систематики и экологии животных Сибирского отделения                                                              Российской академии наук»    </vt:lpstr>
      <vt:lpstr>Казенное учреждение культуры Орловской области «Орловская областная специальная библиотека для слепых имени А. Г. Абашкина» </vt:lpstr>
      <vt:lpstr>Юлия Субботина  (Республика Хорватия) </vt:lpstr>
      <vt:lpstr> Номинация:              </vt:lpstr>
      <vt:lpstr>                                               </vt:lpstr>
      <vt:lpstr>           Государственное бюджетное учреждение культуры Республики Крым «Крымская республиканская универсальная научная библиотека им. И. Я. Франко»</vt:lpstr>
      <vt:lpstr>Номинация:</vt:lpstr>
      <vt:lpstr>                                               </vt:lpstr>
      <vt:lpstr>Государственное казенное учреждение культуры «Белгородская государственная специальная библиотека  для слепых имени В. Я. Ерошенко» </vt:lpstr>
      <vt:lpstr>Государственное бюджетное учреждение культуры Астраханской области «Библиотека – центр социокультурной реабилитации  инвалидов по зрению»</vt:lpstr>
      <vt:lpstr> Номинация:              </vt:lpstr>
      <vt:lpstr>                                               </vt:lpstr>
      <vt:lpstr>Государственное казенное учреждение Республики Саха (Якутия) «Республиканская библиотека для слепых»</vt:lpstr>
      <vt:lpstr>Бюджетное учреждение Чувашской Республики «Чувашская республиканская специальная библиотека  имени Л. Н. Толстого» </vt:lpstr>
      <vt:lpstr> Номинация:              </vt:lpstr>
      <vt:lpstr>                                               </vt:lpstr>
      <vt:lpstr>Государственное бюджетное учреждение культуры Владимирской области «Владимирская областная специальная  библиотека для слепых» </vt:lpstr>
      <vt:lpstr>Бюджетное учреждение культуры Вологодской области «Вологодская областная специальная библиотека для слепых»</vt:lpstr>
      <vt:lpstr>Слайд 35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nmo_541</dc:creator>
  <cp:lastModifiedBy>nmo_342</cp:lastModifiedBy>
  <cp:revision>334</cp:revision>
  <dcterms:created xsi:type="dcterms:W3CDTF">2009-04-14T07:21:45Z</dcterms:created>
  <dcterms:modified xsi:type="dcterms:W3CDTF">2018-05-10T14:00:23Z</dcterms:modified>
</cp:coreProperties>
</file>